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0" r:id="rId2"/>
  </p:sldMasterIdLst>
  <p:notesMasterIdLst>
    <p:notesMasterId r:id="rId25"/>
  </p:notesMasterIdLst>
  <p:handoutMasterIdLst>
    <p:handoutMasterId r:id="rId26"/>
  </p:handoutMasterIdLst>
  <p:sldIdLst>
    <p:sldId id="445" r:id="rId3"/>
    <p:sldId id="375" r:id="rId4"/>
    <p:sldId id="442" r:id="rId5"/>
    <p:sldId id="421" r:id="rId6"/>
    <p:sldId id="437" r:id="rId7"/>
    <p:sldId id="438" r:id="rId8"/>
    <p:sldId id="439" r:id="rId9"/>
    <p:sldId id="440" r:id="rId10"/>
    <p:sldId id="441" r:id="rId11"/>
    <p:sldId id="444" r:id="rId12"/>
    <p:sldId id="449" r:id="rId13"/>
    <p:sldId id="443" r:id="rId14"/>
    <p:sldId id="415" r:id="rId15"/>
    <p:sldId id="398" r:id="rId16"/>
    <p:sldId id="416" r:id="rId17"/>
    <p:sldId id="417" r:id="rId18"/>
    <p:sldId id="420" r:id="rId19"/>
    <p:sldId id="447" r:id="rId20"/>
    <p:sldId id="446" r:id="rId21"/>
    <p:sldId id="419" r:id="rId22"/>
    <p:sldId id="380" r:id="rId23"/>
    <p:sldId id="397" r:id="rId24"/>
  </p:sldIdLst>
  <p:sldSz cx="9144000" cy="6858000" type="screen4x3"/>
  <p:notesSz cx="6834188" cy="99790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G5D34U+Sm9VZA/+fH7J2nQ==" hashData="UFCKMIwlt9ILvxcWViy1uRt1w15G0GSldotQAab2oqZ1L37IxGjJQx2JcXesi5YK3A83YG1JKrMzZBMHM9B7zg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3" userDrawn="1">
          <p15:clr>
            <a:srgbClr val="A4A3A4"/>
          </p15:clr>
        </p15:guide>
        <p15:guide id="2" pos="215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00"/>
    <a:srgbClr val="FF0000"/>
    <a:srgbClr val="000000"/>
    <a:srgbClr val="FF00FF"/>
    <a:srgbClr val="FF0066"/>
    <a:srgbClr val="FF3399"/>
    <a:srgbClr val="0000CC"/>
    <a:srgbClr val="00FF00"/>
    <a:srgbClr val="FFE5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53" autoAdjust="0"/>
    <p:restoredTop sz="95179" autoAdjust="0"/>
  </p:normalViewPr>
  <p:slideViewPr>
    <p:cSldViewPr>
      <p:cViewPr varScale="1">
        <p:scale>
          <a:sx n="78" d="100"/>
          <a:sy n="78" d="100"/>
        </p:scale>
        <p:origin x="9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4" d="100"/>
        <a:sy n="164" d="100"/>
      </p:scale>
      <p:origin x="0" y="-5280"/>
    </p:cViewPr>
  </p:sorterViewPr>
  <p:notesViewPr>
    <p:cSldViewPr showGuides="1">
      <p:cViewPr varScale="1">
        <p:scale>
          <a:sx n="58" d="100"/>
          <a:sy n="58" d="100"/>
        </p:scale>
        <p:origin x="2736" y="66"/>
      </p:cViewPr>
      <p:guideLst>
        <p:guide orient="horz" pos="3143"/>
        <p:guide pos="215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55351116824683"/>
          <c:y val="3.3527130272082324E-2"/>
          <c:w val="0.87895997375328083"/>
          <c:h val="0.8879786777890387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PV</c:v>
                </c:pt>
              </c:strCache>
            </c:strRef>
          </c:tx>
          <c:spPr>
            <a:ln w="28575" cap="rnd">
              <a:solidFill>
                <a:srgbClr val="0099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9900"/>
              </a:solidFill>
              <a:ln w="9525">
                <a:solidFill>
                  <a:srgbClr val="009900"/>
                </a:solidFill>
              </a:ln>
              <a:effectLst/>
            </c:spPr>
          </c:marker>
          <c:dLbls>
            <c:dLbl>
              <c:idx val="12"/>
              <c:layout>
                <c:manualLayout>
                  <c:x val="-5.4614681458464556E-2"/>
                  <c:y val="-5.9512615112393662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-5.1813928563158682E-2"/>
                  <c:y val="-9.9187691853988222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99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Sheet1!$A$2:$A$32</c:f>
              <c:numCache>
                <c:formatCode>General</c:formatCode>
                <c:ptCount val="3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</c:numCache>
            </c:numRef>
          </c:xVal>
          <c:yVal>
            <c:numRef>
              <c:f>Sheet1!$C$2:$C$32</c:f>
              <c:numCache>
                <c:formatCode>General</c:formatCode>
                <c:ptCount val="31"/>
                <c:pt idx="0">
                  <c:v>0</c:v>
                </c:pt>
                <c:pt idx="1">
                  <c:v>50</c:v>
                </c:pt>
                <c:pt idx="2">
                  <c:v>100</c:v>
                </c:pt>
                <c:pt idx="3">
                  <c:v>150</c:v>
                </c:pt>
                <c:pt idx="4">
                  <c:v>200</c:v>
                </c:pt>
                <c:pt idx="5">
                  <c:v>290</c:v>
                </c:pt>
                <c:pt idx="6">
                  <c:v>380</c:v>
                </c:pt>
                <c:pt idx="7">
                  <c:v>470</c:v>
                </c:pt>
                <c:pt idx="8">
                  <c:v>560</c:v>
                </c:pt>
                <c:pt idx="9">
                  <c:v>650</c:v>
                </c:pt>
                <c:pt idx="10">
                  <c:v>740</c:v>
                </c:pt>
                <c:pt idx="11">
                  <c:v>940</c:v>
                </c:pt>
                <c:pt idx="12">
                  <c:v>1140</c:v>
                </c:pt>
                <c:pt idx="13">
                  <c:v>1340</c:v>
                </c:pt>
                <c:pt idx="14">
                  <c:v>1450</c:v>
                </c:pt>
                <c:pt idx="15">
                  <c:v>1560</c:v>
                </c:pt>
                <c:pt idx="16">
                  <c:v>1710</c:v>
                </c:pt>
                <c:pt idx="17">
                  <c:v>1860</c:v>
                </c:pt>
                <c:pt idx="18">
                  <c:v>2010</c:v>
                </c:pt>
                <c:pt idx="19">
                  <c:v>2160</c:v>
                </c:pt>
                <c:pt idx="20">
                  <c:v>2250</c:v>
                </c:pt>
                <c:pt idx="21">
                  <c:v>2340</c:v>
                </c:pt>
                <c:pt idx="22">
                  <c:v>2430</c:v>
                </c:pt>
                <c:pt idx="23">
                  <c:v>2520</c:v>
                </c:pt>
                <c:pt idx="24">
                  <c:v>2610</c:v>
                </c:pt>
                <c:pt idx="25">
                  <c:v>2700</c:v>
                </c:pt>
                <c:pt idx="26">
                  <c:v>2760</c:v>
                </c:pt>
                <c:pt idx="27">
                  <c:v>2820</c:v>
                </c:pt>
                <c:pt idx="28">
                  <c:v>2880</c:v>
                </c:pt>
                <c:pt idx="29">
                  <c:v>2940</c:v>
                </c:pt>
                <c:pt idx="30">
                  <c:v>3000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Baseline</c:v>
                </c:pt>
              </c:strCache>
            </c:strRef>
          </c:tx>
          <c:spPr>
            <a:ln w="28575" cap="rnd">
              <a:solidFill>
                <a:srgbClr val="009900"/>
              </a:solidFill>
              <a:round/>
            </a:ln>
            <a:effectLst/>
          </c:spPr>
          <c:marker>
            <c:symbol val="none"/>
          </c:marker>
          <c:dPt>
            <c:idx val="3"/>
            <c:bubble3D val="0"/>
          </c:dPt>
          <c:dLbls>
            <c:dLbl>
              <c:idx val="30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99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Sheet1!$A$2:$A$32</c:f>
              <c:numCache>
                <c:formatCode>General</c:formatCode>
                <c:ptCount val="3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</c:numCache>
            </c:numRef>
          </c:xVal>
          <c:yVal>
            <c:numRef>
              <c:f>Sheet1!$D$2:$D$32</c:f>
              <c:numCache>
                <c:formatCode>General</c:formatCode>
                <c:ptCount val="31"/>
                <c:pt idx="0">
                  <c:v>3000</c:v>
                </c:pt>
                <c:pt idx="1">
                  <c:v>3000</c:v>
                </c:pt>
                <c:pt idx="2">
                  <c:v>3000</c:v>
                </c:pt>
                <c:pt idx="3">
                  <c:v>3000</c:v>
                </c:pt>
                <c:pt idx="4">
                  <c:v>3000</c:v>
                </c:pt>
                <c:pt idx="5">
                  <c:v>3000</c:v>
                </c:pt>
                <c:pt idx="6">
                  <c:v>3000</c:v>
                </c:pt>
                <c:pt idx="7">
                  <c:v>3000</c:v>
                </c:pt>
                <c:pt idx="8">
                  <c:v>3000</c:v>
                </c:pt>
                <c:pt idx="9">
                  <c:v>3000</c:v>
                </c:pt>
                <c:pt idx="10">
                  <c:v>3000</c:v>
                </c:pt>
                <c:pt idx="11">
                  <c:v>3000</c:v>
                </c:pt>
                <c:pt idx="12">
                  <c:v>3000</c:v>
                </c:pt>
                <c:pt idx="13">
                  <c:v>3000</c:v>
                </c:pt>
                <c:pt idx="14">
                  <c:v>3000</c:v>
                </c:pt>
                <c:pt idx="15">
                  <c:v>3000</c:v>
                </c:pt>
                <c:pt idx="16">
                  <c:v>3000</c:v>
                </c:pt>
                <c:pt idx="17">
                  <c:v>3000</c:v>
                </c:pt>
                <c:pt idx="18">
                  <c:v>3000</c:v>
                </c:pt>
                <c:pt idx="19">
                  <c:v>3000</c:v>
                </c:pt>
                <c:pt idx="20">
                  <c:v>3000</c:v>
                </c:pt>
                <c:pt idx="21">
                  <c:v>3000</c:v>
                </c:pt>
                <c:pt idx="22">
                  <c:v>3000</c:v>
                </c:pt>
                <c:pt idx="23">
                  <c:v>3000</c:v>
                </c:pt>
                <c:pt idx="24">
                  <c:v>3000</c:v>
                </c:pt>
                <c:pt idx="25">
                  <c:v>3000</c:v>
                </c:pt>
                <c:pt idx="26">
                  <c:v>3000</c:v>
                </c:pt>
                <c:pt idx="27">
                  <c:v>3000</c:v>
                </c:pt>
                <c:pt idx="28">
                  <c:v>3000</c:v>
                </c:pt>
                <c:pt idx="29">
                  <c:v>3000</c:v>
                </c:pt>
                <c:pt idx="30">
                  <c:v>3000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Sheet1!$E$1</c:f>
              <c:strCache>
                <c:ptCount val="1"/>
                <c:pt idx="0">
                  <c:v>Proj Budget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30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Sheet1!$A$2:$A$32</c:f>
              <c:numCache>
                <c:formatCode>General</c:formatCode>
                <c:ptCount val="3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</c:numCache>
            </c:numRef>
          </c:xVal>
          <c:yVal>
            <c:numRef>
              <c:f>Sheet1!$E$2:$E$32</c:f>
              <c:numCache>
                <c:formatCode>General</c:formatCode>
                <c:ptCount val="31"/>
                <c:pt idx="0">
                  <c:v>3150</c:v>
                </c:pt>
                <c:pt idx="1">
                  <c:v>3150</c:v>
                </c:pt>
                <c:pt idx="2">
                  <c:v>3150</c:v>
                </c:pt>
                <c:pt idx="3">
                  <c:v>3150</c:v>
                </c:pt>
                <c:pt idx="4">
                  <c:v>3150</c:v>
                </c:pt>
                <c:pt idx="5">
                  <c:v>3150</c:v>
                </c:pt>
                <c:pt idx="6">
                  <c:v>3150</c:v>
                </c:pt>
                <c:pt idx="7">
                  <c:v>3150</c:v>
                </c:pt>
                <c:pt idx="8">
                  <c:v>3150</c:v>
                </c:pt>
                <c:pt idx="9">
                  <c:v>3150</c:v>
                </c:pt>
                <c:pt idx="10">
                  <c:v>3150</c:v>
                </c:pt>
                <c:pt idx="11">
                  <c:v>3150</c:v>
                </c:pt>
                <c:pt idx="12">
                  <c:v>3150</c:v>
                </c:pt>
                <c:pt idx="13">
                  <c:v>3150</c:v>
                </c:pt>
                <c:pt idx="14">
                  <c:v>3150</c:v>
                </c:pt>
                <c:pt idx="15">
                  <c:v>3150</c:v>
                </c:pt>
                <c:pt idx="16">
                  <c:v>3150</c:v>
                </c:pt>
                <c:pt idx="17">
                  <c:v>3150</c:v>
                </c:pt>
                <c:pt idx="18">
                  <c:v>3150</c:v>
                </c:pt>
                <c:pt idx="19">
                  <c:v>3150</c:v>
                </c:pt>
                <c:pt idx="20">
                  <c:v>3150</c:v>
                </c:pt>
                <c:pt idx="21">
                  <c:v>3150</c:v>
                </c:pt>
                <c:pt idx="22">
                  <c:v>3150</c:v>
                </c:pt>
                <c:pt idx="23">
                  <c:v>3150</c:v>
                </c:pt>
                <c:pt idx="24">
                  <c:v>3150</c:v>
                </c:pt>
                <c:pt idx="25">
                  <c:v>3150</c:v>
                </c:pt>
                <c:pt idx="26">
                  <c:v>3150</c:v>
                </c:pt>
                <c:pt idx="27">
                  <c:v>3150</c:v>
                </c:pt>
                <c:pt idx="28">
                  <c:v>3150</c:v>
                </c:pt>
                <c:pt idx="29">
                  <c:v>3150</c:v>
                </c:pt>
                <c:pt idx="30">
                  <c:v>3150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Sheet1!$F$1</c:f>
              <c:strCache>
                <c:ptCount val="1"/>
                <c:pt idx="0">
                  <c:v>EV</c:v>
                </c:pt>
              </c:strCache>
            </c:strRef>
          </c:tx>
          <c:spPr>
            <a:ln w="28575" cap="rnd">
              <a:solidFill>
                <a:srgbClr val="0000F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00FF"/>
              </a:solidFill>
              <a:ln w="9525">
                <a:solidFill>
                  <a:srgbClr val="0000FF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2.3806399610099886E-2"/>
                  <c:y val="2.38050460449571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1.4003764476529412E-2"/>
                  <c:y val="1.98375383707976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0000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rgbClr val="0000FF"/>
                </a:solidFill>
                <a:prstDash val="sysDot"/>
              </a:ln>
              <a:effectLst/>
            </c:spPr>
            <c:trendlineType val="linear"/>
            <c:forward val="10"/>
            <c:dispRSqr val="0"/>
            <c:dispEq val="0"/>
          </c:trendline>
          <c:xVal>
            <c:numRef>
              <c:f>Sheet1!$A$2:$A$32</c:f>
              <c:numCache>
                <c:formatCode>General</c:formatCode>
                <c:ptCount val="3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</c:numCache>
            </c:numRef>
          </c:xVal>
          <c:yVal>
            <c:numRef>
              <c:f>Sheet1!$F$2:$F$32</c:f>
              <c:numCache>
                <c:formatCode>General</c:formatCode>
                <c:ptCount val="31"/>
                <c:pt idx="0">
                  <c:v>0</c:v>
                </c:pt>
                <c:pt idx="6">
                  <c:v>200</c:v>
                </c:pt>
                <c:pt idx="12">
                  <c:v>740</c:v>
                </c:pt>
                <c:pt idx="17">
                  <c:v>1560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Sheet1!$G$1</c:f>
              <c:strCache>
                <c:ptCount val="1"/>
                <c:pt idx="0">
                  <c:v>AC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dLbls>
            <c:dLbl>
              <c:idx val="12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dLbl>
              <c:idx val="17"/>
              <c:layout>
                <c:manualLayout>
                  <c:x val="-5.6015057906117442E-3"/>
                  <c:y val="1.9837538370798373E-3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555459869290848E-2"/>
                      <c:h val="2.8982643559735358E-2"/>
                    </c:manualLayout>
                  </c15:layout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rgbClr val="FF0000"/>
                </a:solidFill>
                <a:prstDash val="sysDot"/>
              </a:ln>
              <a:effectLst/>
            </c:spPr>
            <c:trendlineType val="linear"/>
            <c:forward val="10"/>
            <c:dispRSqr val="0"/>
            <c:dispEq val="0"/>
          </c:trendline>
          <c:xVal>
            <c:numRef>
              <c:f>Sheet1!$A$2:$A$32</c:f>
              <c:numCache>
                <c:formatCode>General</c:formatCode>
                <c:ptCount val="3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</c:numCache>
            </c:numRef>
          </c:xVal>
          <c:yVal>
            <c:numRef>
              <c:f>Sheet1!$G$2:$G$32</c:f>
              <c:numCache>
                <c:formatCode>General</c:formatCode>
                <c:ptCount val="31"/>
                <c:pt idx="0">
                  <c:v>0</c:v>
                </c:pt>
                <c:pt idx="6">
                  <c:v>300</c:v>
                </c:pt>
                <c:pt idx="12">
                  <c:v>900</c:v>
                </c:pt>
                <c:pt idx="17">
                  <c:v>1800</c:v>
                </c:pt>
              </c:numCache>
            </c:numRef>
          </c:yVal>
          <c:smooth val="1"/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axId val="370492400"/>
        <c:axId val="370492792"/>
      </c:scatterChart>
      <c:valAx>
        <c:axId val="370492400"/>
        <c:scaling>
          <c:orientation val="minMax"/>
          <c:max val="4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 smtClean="0"/>
                  <a:t>Time</a:t>
                </a:r>
                <a:endParaRPr lang="en-US" b="1" dirty="0"/>
              </a:p>
            </c:rich>
          </c:tx>
          <c:overlay val="0"/>
          <c:spPr>
            <a:solidFill>
              <a:schemeClr val="bg1"/>
            </a:solidFill>
            <a:ln>
              <a:noFill/>
            </a:ln>
            <a:effectLst/>
          </c:spPr>
        </c:title>
        <c:numFmt formatCode="General" sourceLinked="1"/>
        <c:majorTickMark val="cross"/>
        <c:minorTickMark val="in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0492792"/>
        <c:crosses val="autoZero"/>
        <c:crossBetween val="midCat"/>
      </c:valAx>
      <c:valAx>
        <c:axId val="370492792"/>
        <c:scaling>
          <c:orientation val="minMax"/>
          <c:max val="4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 smtClean="0"/>
                  <a:t>Cost</a:t>
                </a:r>
                <a:endParaRPr lang="en-US" b="1" dirty="0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04924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span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799048556430448E-2"/>
          <c:y val="3.8453248031496065E-2"/>
          <c:w val="0.84991343187364743"/>
          <c:h val="0.9441537307836520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Ideal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Sheet1!$A$2:$A$10</c:f>
              <c:numCache>
                <c:formatCode>General</c:formatCode>
                <c:ptCount val="9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9</c:v>
                </c:pt>
                <c:pt idx="4">
                  <c:v>12</c:v>
                </c:pt>
                <c:pt idx="5">
                  <c:v>15</c:v>
                </c:pt>
                <c:pt idx="6">
                  <c:v>20</c:v>
                </c:pt>
                <c:pt idx="7">
                  <c:v>25</c:v>
                </c:pt>
                <c:pt idx="8">
                  <c:v>30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SV</c:v>
                </c:pt>
              </c:strCache>
            </c:strRef>
          </c:tx>
          <c:spPr>
            <a:ln w="28575" cap="rnd">
              <a:solidFill>
                <a:srgbClr val="0000FF"/>
              </a:solidFill>
              <a:prstDash val="sysDash"/>
              <a:round/>
            </a:ln>
            <a:effectLst/>
          </c:spPr>
          <c:marker>
            <c:symbol val="circle"/>
            <c:size val="9"/>
            <c:spPr>
              <a:solidFill>
                <a:srgbClr val="0000FF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9</c:v>
                </c:pt>
                <c:pt idx="4">
                  <c:v>12</c:v>
                </c:pt>
                <c:pt idx="5">
                  <c:v>15</c:v>
                </c:pt>
                <c:pt idx="6">
                  <c:v>20</c:v>
                </c:pt>
                <c:pt idx="7">
                  <c:v>25</c:v>
                </c:pt>
                <c:pt idx="8">
                  <c:v>30</c:v>
                </c:pt>
              </c:numCache>
            </c:numRef>
          </c:cat>
          <c:val>
            <c:numRef>
              <c:f>Sheet1!$C$2:$C$10</c:f>
              <c:numCache>
                <c:formatCode>General</c:formatCode>
                <c:ptCount val="9"/>
                <c:pt idx="1">
                  <c:v>-50</c:v>
                </c:pt>
                <c:pt idx="2">
                  <c:v>-40</c:v>
                </c:pt>
                <c:pt idx="3">
                  <c:v>-50</c:v>
                </c:pt>
                <c:pt idx="4">
                  <c:v>-30</c:v>
                </c:pt>
                <c:pt idx="5">
                  <c:v>-20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CV</c:v>
                </c:pt>
              </c:strCache>
            </c:strRef>
          </c:tx>
          <c:spPr>
            <a:ln w="28575" cap="rnd">
              <a:solidFill>
                <a:schemeClr val="accent2"/>
              </a:solidFill>
              <a:prstDash val="sysDash"/>
              <a:round/>
            </a:ln>
            <a:effectLst/>
          </c:spPr>
          <c:marker>
            <c:symbol val="circle"/>
            <c:size val="9"/>
            <c:spPr>
              <a:solidFill>
                <a:srgbClr val="C00000"/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759877054841829E-2"/>
                  <c:y val="-5.565395099798638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9</c:v>
                </c:pt>
                <c:pt idx="4">
                  <c:v>12</c:v>
                </c:pt>
                <c:pt idx="5">
                  <c:v>15</c:v>
                </c:pt>
                <c:pt idx="6">
                  <c:v>20</c:v>
                </c:pt>
                <c:pt idx="7">
                  <c:v>25</c:v>
                </c:pt>
                <c:pt idx="8">
                  <c:v>30</c:v>
                </c:pt>
              </c:numCache>
            </c:numRef>
          </c:cat>
          <c:val>
            <c:numRef>
              <c:f>Sheet1!$E$2:$E$10</c:f>
              <c:numCache>
                <c:formatCode>General</c:formatCode>
                <c:ptCount val="9"/>
                <c:pt idx="1">
                  <c:v>-40</c:v>
                </c:pt>
                <c:pt idx="2">
                  <c:v>-50</c:v>
                </c:pt>
                <c:pt idx="3">
                  <c:v>-30</c:v>
                </c:pt>
                <c:pt idx="4">
                  <c:v>-40</c:v>
                </c:pt>
                <c:pt idx="5">
                  <c:v>-30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1833312"/>
        <c:axId val="371833704"/>
      </c:line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SPI</c:v>
                </c:pt>
              </c:strCache>
            </c:strRef>
          </c:tx>
          <c:spPr>
            <a:ln w="28575" cap="rnd">
              <a:solidFill>
                <a:srgbClr val="0000FF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rgbClr val="0000FF"/>
              </a:solidFill>
              <a:ln w="9525">
                <a:noFill/>
              </a:ln>
              <a:effectLst/>
            </c:spPr>
          </c:marker>
          <c:dLbls>
            <c:dLbl>
              <c:idx val="1"/>
              <c:layout>
                <c:manualLayout>
                  <c:x val="-6.1560758852511874E-2"/>
                  <c:y val="7.630669545031471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0859004466546998E-2"/>
                  <c:y val="3.03468997630488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0859004466546946E-2"/>
                  <c:y val="-5.01924619190124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00FF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9</c:v>
                </c:pt>
                <c:pt idx="4">
                  <c:v>12</c:v>
                </c:pt>
                <c:pt idx="5">
                  <c:v>15</c:v>
                </c:pt>
                <c:pt idx="6">
                  <c:v>20</c:v>
                </c:pt>
                <c:pt idx="7">
                  <c:v>25</c:v>
                </c:pt>
                <c:pt idx="8">
                  <c:v>30</c:v>
                </c:pt>
              </c:numCache>
            </c:numRef>
          </c:cat>
          <c:val>
            <c:numRef>
              <c:f>Sheet1!$D$2:$D$10</c:f>
              <c:numCache>
                <c:formatCode>0.00</c:formatCode>
                <c:ptCount val="9"/>
                <c:pt idx="1">
                  <c:v>0.75</c:v>
                </c:pt>
                <c:pt idx="2">
                  <c:v>0.9</c:v>
                </c:pt>
                <c:pt idx="3">
                  <c:v>0.91666666666666663</c:v>
                </c:pt>
                <c:pt idx="4">
                  <c:v>0.96250000000000002</c:v>
                </c:pt>
                <c:pt idx="5">
                  <c:v>0.98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CPI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rgbClr val="C00000"/>
              </a:solidFill>
              <a:ln w="9525">
                <a:noFill/>
              </a:ln>
              <a:effectLst/>
            </c:spPr>
          </c:marker>
          <c:dLbls>
            <c:dLbl>
              <c:idx val="1"/>
              <c:layout>
                <c:manualLayout>
                  <c:x val="-6.3022747156605441E-2"/>
                  <c:y val="6.2994041420607249E-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7174793940231207E-2"/>
                  <c:y val="6.2994041420611033E-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9</c:v>
                </c:pt>
                <c:pt idx="4">
                  <c:v>12</c:v>
                </c:pt>
                <c:pt idx="5">
                  <c:v>15</c:v>
                </c:pt>
                <c:pt idx="6">
                  <c:v>20</c:v>
                </c:pt>
                <c:pt idx="7">
                  <c:v>25</c:v>
                </c:pt>
                <c:pt idx="8">
                  <c:v>30</c:v>
                </c:pt>
              </c:numCache>
            </c:numRef>
          </c:cat>
          <c:val>
            <c:numRef>
              <c:f>Sheet1!$F$2:$F$10</c:f>
              <c:numCache>
                <c:formatCode>0.00</c:formatCode>
                <c:ptCount val="9"/>
                <c:pt idx="1">
                  <c:v>0.78947368421052633</c:v>
                </c:pt>
                <c:pt idx="2">
                  <c:v>0.87804878048780488</c:v>
                </c:pt>
                <c:pt idx="3">
                  <c:v>0.94827586206896552</c:v>
                </c:pt>
                <c:pt idx="4">
                  <c:v>0.95061728395061729</c:v>
                </c:pt>
                <c:pt idx="5">
                  <c:v>0.97029702970297027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1834488"/>
        <c:axId val="371834096"/>
      </c:lineChart>
      <c:dateAx>
        <c:axId val="3718333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dirty="0" smtClean="0"/>
                  <a:t>Timeline</a:t>
                </a:r>
                <a:endParaRPr lang="en-US" sz="1600" b="1" dirty="0"/>
              </a:p>
            </c:rich>
          </c:tx>
          <c:layout>
            <c:manualLayout>
              <c:xMode val="edge"/>
              <c:yMode val="edge"/>
              <c:x val="0.58760003683750073"/>
              <c:y val="0.22096745448786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1833704"/>
        <c:crosses val="autoZero"/>
        <c:auto val="0"/>
        <c:lblOffset val="100"/>
        <c:baseTimeUnit val="days"/>
        <c:minorUnit val="1"/>
      </c:dateAx>
      <c:valAx>
        <c:axId val="371833704"/>
        <c:scaling>
          <c:orientation val="minMax"/>
          <c:max val="20"/>
          <c:min val="-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dirty="0" smtClean="0"/>
                  <a:t>Variance</a:t>
                </a:r>
                <a:endParaRPr lang="en-US" sz="1600" b="1" dirty="0"/>
              </a:p>
            </c:rich>
          </c:tx>
          <c:layout>
            <c:manualLayout>
              <c:xMode val="edge"/>
              <c:yMode val="edge"/>
              <c:x val="4.4252198738315603E-3"/>
              <c:y val="0.2086467045693282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1833312"/>
        <c:crosses val="autoZero"/>
        <c:crossBetween val="midCat"/>
      </c:valAx>
      <c:valAx>
        <c:axId val="371834096"/>
        <c:scaling>
          <c:orientation val="minMax"/>
          <c:max val="1.167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dirty="0" smtClean="0"/>
                  <a:t>Performance</a:t>
                </a:r>
                <a:r>
                  <a:rPr lang="en-US" sz="1600" b="1" baseline="0" dirty="0" smtClean="0"/>
                  <a:t> Index</a:t>
                </a:r>
                <a:endParaRPr lang="en-US" sz="1600" b="1" dirty="0"/>
              </a:p>
            </c:rich>
          </c:tx>
          <c:layout>
            <c:manualLayout>
              <c:xMode val="edge"/>
              <c:yMode val="edge"/>
              <c:x val="0.97187859741216553"/>
              <c:y val="0.138432902077274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1834488"/>
        <c:crosses val="max"/>
        <c:crossBetween val="between"/>
      </c:valAx>
      <c:catAx>
        <c:axId val="3718344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718340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6125086337891974"/>
          <c:y val="0.3488953880764904"/>
          <c:w val="0.22527513008242389"/>
          <c:h val="0.12729508811398574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rgbClr val="009900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8.277281445311345E-2"/>
                  <c:y val="-8.771929824561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layout>
                <c:manualLayout>
                  <c:x val="-3.8320747431996968E-2"/>
                  <c:y val="-2.63157894736842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>
                    <a:solidFill>
                      <a:srgbClr val="009900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Sheet1!$B$2:$B$27</c:f>
              <c:numCache>
                <c:formatCode>General</c:formatCode>
                <c:ptCount val="26"/>
                <c:pt idx="0">
                  <c:v>0</c:v>
                </c:pt>
                <c:pt idx="1">
                  <c:v>100</c:v>
                </c:pt>
                <c:pt idx="2">
                  <c:v>200</c:v>
                </c:pt>
                <c:pt idx="3">
                  <c:v>300</c:v>
                </c:pt>
                <c:pt idx="4">
                  <c:v>400</c:v>
                </c:pt>
                <c:pt idx="5">
                  <c:v>500</c:v>
                </c:pt>
                <c:pt idx="6">
                  <c:v>600</c:v>
                </c:pt>
                <c:pt idx="7">
                  <c:v>700</c:v>
                </c:pt>
                <c:pt idx="8">
                  <c:v>800</c:v>
                </c:pt>
                <c:pt idx="9">
                  <c:v>900</c:v>
                </c:pt>
                <c:pt idx="10">
                  <c:v>1000</c:v>
                </c:pt>
                <c:pt idx="11">
                  <c:v>1100</c:v>
                </c:pt>
                <c:pt idx="12">
                  <c:v>1200</c:v>
                </c:pt>
                <c:pt idx="13">
                  <c:v>1300</c:v>
                </c:pt>
                <c:pt idx="14">
                  <c:v>1400</c:v>
                </c:pt>
                <c:pt idx="15">
                  <c:v>1500</c:v>
                </c:pt>
                <c:pt idx="16">
                  <c:v>1600</c:v>
                </c:pt>
                <c:pt idx="17">
                  <c:v>1700</c:v>
                </c:pt>
                <c:pt idx="18">
                  <c:v>1800</c:v>
                </c:pt>
                <c:pt idx="19">
                  <c:v>1900</c:v>
                </c:pt>
                <c:pt idx="20">
                  <c:v>2000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7.664149486399393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rgbClr val="0000FF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Sheet1!$C$2:$C$27</c:f>
              <c:numCache>
                <c:formatCode>General</c:formatCode>
                <c:ptCount val="26"/>
                <c:pt idx="0">
                  <c:v>0</c:v>
                </c:pt>
                <c:pt idx="1">
                  <c:v>80</c:v>
                </c:pt>
                <c:pt idx="2">
                  <c:v>160</c:v>
                </c:pt>
                <c:pt idx="3">
                  <c:v>240</c:v>
                </c:pt>
                <c:pt idx="4">
                  <c:v>320</c:v>
                </c:pt>
                <c:pt idx="5">
                  <c:v>400</c:v>
                </c:pt>
                <c:pt idx="6">
                  <c:v>480</c:v>
                </c:pt>
                <c:pt idx="7">
                  <c:v>560</c:v>
                </c:pt>
                <c:pt idx="8">
                  <c:v>640</c:v>
                </c:pt>
                <c:pt idx="9">
                  <c:v>720</c:v>
                </c:pt>
                <c:pt idx="10">
                  <c:v>800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9.1969793836792716E-3"/>
                  <c:y val="-2.19298245614035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rgbClr val="FF0000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Sheet1!$D$2:$D$27</c:f>
              <c:numCache>
                <c:formatCode>General</c:formatCode>
                <c:ptCount val="26"/>
                <c:pt idx="0">
                  <c:v>0</c:v>
                </c:pt>
                <c:pt idx="1">
                  <c:v>90</c:v>
                </c:pt>
                <c:pt idx="2">
                  <c:v>180</c:v>
                </c:pt>
                <c:pt idx="3">
                  <c:v>270</c:v>
                </c:pt>
                <c:pt idx="4">
                  <c:v>360</c:v>
                </c:pt>
                <c:pt idx="5">
                  <c:v>450</c:v>
                </c:pt>
                <c:pt idx="6">
                  <c:v>540</c:v>
                </c:pt>
                <c:pt idx="7">
                  <c:v>630</c:v>
                </c:pt>
                <c:pt idx="8">
                  <c:v>720</c:v>
                </c:pt>
                <c:pt idx="9">
                  <c:v>810</c:v>
                </c:pt>
                <c:pt idx="10">
                  <c:v>900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2335736"/>
        <c:axId val="372336520"/>
      </c:lineChart>
      <c:catAx>
        <c:axId val="372335736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 dirty="0" smtClean="0"/>
                  <a:t>Time in Days</a:t>
                </a:r>
                <a:endParaRPr lang="en-US" sz="1400" dirty="0"/>
              </a:p>
            </c:rich>
          </c:tx>
          <c:layout>
            <c:manualLayout>
              <c:xMode val="edge"/>
              <c:yMode val="edge"/>
              <c:x val="0.25574542664509764"/>
              <c:y val="0.81584421190772205"/>
            </c:manualLayout>
          </c:layout>
          <c:overlay val="0"/>
          <c:spPr>
            <a:solidFill>
              <a:schemeClr val="bg1"/>
            </a:solidFill>
          </c:spPr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372336520"/>
        <c:crosses val="autoZero"/>
        <c:auto val="1"/>
        <c:lblAlgn val="ctr"/>
        <c:lblOffset val="100"/>
        <c:noMultiLvlLbl val="0"/>
      </c:catAx>
      <c:valAx>
        <c:axId val="372336520"/>
        <c:scaling>
          <c:orientation val="minMax"/>
          <c:max val="2400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 err="1" smtClean="0"/>
                  <a:t>Rs</a:t>
                </a:r>
                <a:r>
                  <a:rPr lang="en-US" sz="1400" dirty="0" smtClean="0"/>
                  <a:t> in Thousand</a:t>
                </a:r>
                <a:endParaRPr lang="en-US" sz="1400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372335736"/>
        <c:crossesAt val="1"/>
        <c:crossBetween val="midCat"/>
        <c:majorUnit val="2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336568529746979"/>
          <c:y val="2.9703861030529077E-2"/>
          <c:w val="0.8588976973636171"/>
          <c:h val="0.8418605815720403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rgbClr val="009900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8.277281445311345E-2"/>
                  <c:y val="-8.771929824561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layout>
                <c:manualLayout>
                  <c:x val="-3.8320747431996968E-2"/>
                  <c:y val="-2.63157894736842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>
                    <a:solidFill>
                      <a:srgbClr val="009900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Sheet1!$B$2:$B$27</c:f>
              <c:numCache>
                <c:formatCode>General</c:formatCode>
                <c:ptCount val="26"/>
                <c:pt idx="0">
                  <c:v>0</c:v>
                </c:pt>
                <c:pt idx="1">
                  <c:v>100</c:v>
                </c:pt>
                <c:pt idx="2">
                  <c:v>200</c:v>
                </c:pt>
                <c:pt idx="3">
                  <c:v>300</c:v>
                </c:pt>
                <c:pt idx="4">
                  <c:v>400</c:v>
                </c:pt>
                <c:pt idx="5">
                  <c:v>500</c:v>
                </c:pt>
                <c:pt idx="6">
                  <c:v>600</c:v>
                </c:pt>
                <c:pt idx="7">
                  <c:v>700</c:v>
                </c:pt>
                <c:pt idx="8">
                  <c:v>800</c:v>
                </c:pt>
                <c:pt idx="9">
                  <c:v>900</c:v>
                </c:pt>
                <c:pt idx="10">
                  <c:v>1000</c:v>
                </c:pt>
                <c:pt idx="11">
                  <c:v>1100</c:v>
                </c:pt>
                <c:pt idx="12">
                  <c:v>1200</c:v>
                </c:pt>
                <c:pt idx="13">
                  <c:v>1300</c:v>
                </c:pt>
                <c:pt idx="14">
                  <c:v>1400</c:v>
                </c:pt>
                <c:pt idx="15">
                  <c:v>1500</c:v>
                </c:pt>
                <c:pt idx="16">
                  <c:v>1600</c:v>
                </c:pt>
                <c:pt idx="17">
                  <c:v>1700</c:v>
                </c:pt>
                <c:pt idx="18">
                  <c:v>1800</c:v>
                </c:pt>
                <c:pt idx="19">
                  <c:v>1900</c:v>
                </c:pt>
                <c:pt idx="20">
                  <c:v>2000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none"/>
          </c:marker>
          <c:cat>
            <c:numRef>
              <c:f>Sheet1!$A$2:$A$27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Sheet1!$C$2:$C$27</c:f>
              <c:numCache>
                <c:formatCode>General</c:formatCode>
                <c:ptCount val="26"/>
                <c:pt idx="0">
                  <c:v>0</c:v>
                </c:pt>
                <c:pt idx="1">
                  <c:v>80</c:v>
                </c:pt>
                <c:pt idx="2">
                  <c:v>160</c:v>
                </c:pt>
                <c:pt idx="3">
                  <c:v>240</c:v>
                </c:pt>
                <c:pt idx="4">
                  <c:v>320</c:v>
                </c:pt>
                <c:pt idx="5">
                  <c:v>400</c:v>
                </c:pt>
                <c:pt idx="6">
                  <c:v>480</c:v>
                </c:pt>
                <c:pt idx="7">
                  <c:v>560</c:v>
                </c:pt>
                <c:pt idx="8">
                  <c:v>640</c:v>
                </c:pt>
                <c:pt idx="9">
                  <c:v>720</c:v>
                </c:pt>
                <c:pt idx="10">
                  <c:v>800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9.1969793836792716E-3"/>
                  <c:y val="0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rgbClr val="FF0000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Sheet1!$D$2:$D$27</c:f>
              <c:numCache>
                <c:formatCode>General</c:formatCode>
                <c:ptCount val="26"/>
                <c:pt idx="0">
                  <c:v>0</c:v>
                </c:pt>
                <c:pt idx="1">
                  <c:v>90</c:v>
                </c:pt>
                <c:pt idx="2">
                  <c:v>180</c:v>
                </c:pt>
                <c:pt idx="3">
                  <c:v>270</c:v>
                </c:pt>
                <c:pt idx="4">
                  <c:v>360</c:v>
                </c:pt>
                <c:pt idx="5">
                  <c:v>450</c:v>
                </c:pt>
                <c:pt idx="6">
                  <c:v>540</c:v>
                </c:pt>
                <c:pt idx="7">
                  <c:v>630</c:v>
                </c:pt>
                <c:pt idx="8">
                  <c:v>720</c:v>
                </c:pt>
                <c:pt idx="9">
                  <c:v>810</c:v>
                </c:pt>
                <c:pt idx="10">
                  <c:v>900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>
              <a:solidFill>
                <a:srgbClr val="0000FF"/>
              </a:solidFill>
              <a:prstDash val="sysDash"/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7.664149486399393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5"/>
              <c:layout>
                <c:manualLayout>
                  <c:x val="-1.6861249565346056E-2"/>
                  <c:y val="-2.4122807017543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>
                    <a:solidFill>
                      <a:srgbClr val="0000FF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Sheet1!$E$2:$E$27</c:f>
              <c:numCache>
                <c:formatCode>General</c:formatCode>
                <c:ptCount val="26"/>
                <c:pt idx="10">
                  <c:v>800</c:v>
                </c:pt>
                <c:pt idx="11">
                  <c:v>880</c:v>
                </c:pt>
                <c:pt idx="12">
                  <c:v>960</c:v>
                </c:pt>
                <c:pt idx="13">
                  <c:v>1040</c:v>
                </c:pt>
                <c:pt idx="14">
                  <c:v>1120</c:v>
                </c:pt>
                <c:pt idx="15">
                  <c:v>1200</c:v>
                </c:pt>
                <c:pt idx="16">
                  <c:v>1280</c:v>
                </c:pt>
                <c:pt idx="17">
                  <c:v>1360</c:v>
                </c:pt>
                <c:pt idx="18">
                  <c:v>1440</c:v>
                </c:pt>
                <c:pt idx="19">
                  <c:v>1520</c:v>
                </c:pt>
                <c:pt idx="20">
                  <c:v>1600</c:v>
                </c:pt>
                <c:pt idx="21">
                  <c:v>1680</c:v>
                </c:pt>
                <c:pt idx="22">
                  <c:v>1760</c:v>
                </c:pt>
                <c:pt idx="23">
                  <c:v>1840</c:v>
                </c:pt>
                <c:pt idx="24">
                  <c:v>1920</c:v>
                </c:pt>
                <c:pt idx="25">
                  <c:v>2000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3593248"/>
        <c:axId val="375827816"/>
      </c:lineChart>
      <c:catAx>
        <c:axId val="373593248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 dirty="0" smtClean="0"/>
                  <a:t>Time in Days</a:t>
                </a:r>
                <a:endParaRPr lang="en-US" sz="1400" dirty="0"/>
              </a:p>
            </c:rich>
          </c:tx>
          <c:layout>
            <c:manualLayout>
              <c:xMode val="edge"/>
              <c:yMode val="edge"/>
              <c:x val="0.25574542664509764"/>
              <c:y val="0.81584421190772205"/>
            </c:manualLayout>
          </c:layout>
          <c:overlay val="0"/>
          <c:spPr>
            <a:solidFill>
              <a:schemeClr val="bg1"/>
            </a:solidFill>
          </c:spPr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375827816"/>
        <c:crosses val="autoZero"/>
        <c:auto val="1"/>
        <c:lblAlgn val="ctr"/>
        <c:lblOffset val="100"/>
        <c:noMultiLvlLbl val="0"/>
      </c:catAx>
      <c:valAx>
        <c:axId val="375827816"/>
        <c:scaling>
          <c:orientation val="minMax"/>
          <c:max val="2400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 err="1" smtClean="0"/>
                  <a:t>Rs</a:t>
                </a:r>
                <a:r>
                  <a:rPr lang="en-US" sz="1400" dirty="0" smtClean="0"/>
                  <a:t> in Thousand</a:t>
                </a:r>
                <a:endParaRPr lang="en-US" sz="1400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373593248"/>
        <c:crossesAt val="1"/>
        <c:crossBetween val="midCat"/>
        <c:majorUnit val="2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rgbClr val="009900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8.277281445311345E-2"/>
                  <c:y val="-8.771929824561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layout>
                <c:manualLayout>
                  <c:x val="-3.8320747431996968E-2"/>
                  <c:y val="-2.63157894736842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>
                    <a:solidFill>
                      <a:srgbClr val="009900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Sheet1!$B$2:$B$27</c:f>
              <c:numCache>
                <c:formatCode>General</c:formatCode>
                <c:ptCount val="26"/>
                <c:pt idx="0">
                  <c:v>0</c:v>
                </c:pt>
                <c:pt idx="1">
                  <c:v>100</c:v>
                </c:pt>
                <c:pt idx="2">
                  <c:v>200</c:v>
                </c:pt>
                <c:pt idx="3">
                  <c:v>300</c:v>
                </c:pt>
                <c:pt idx="4">
                  <c:v>400</c:v>
                </c:pt>
                <c:pt idx="5">
                  <c:v>500</c:v>
                </c:pt>
                <c:pt idx="6">
                  <c:v>600</c:v>
                </c:pt>
                <c:pt idx="7">
                  <c:v>700</c:v>
                </c:pt>
                <c:pt idx="8">
                  <c:v>800</c:v>
                </c:pt>
                <c:pt idx="9">
                  <c:v>900</c:v>
                </c:pt>
                <c:pt idx="10">
                  <c:v>1000</c:v>
                </c:pt>
                <c:pt idx="11">
                  <c:v>1100</c:v>
                </c:pt>
                <c:pt idx="12">
                  <c:v>1200</c:v>
                </c:pt>
                <c:pt idx="13">
                  <c:v>1300</c:v>
                </c:pt>
                <c:pt idx="14">
                  <c:v>1400</c:v>
                </c:pt>
                <c:pt idx="15">
                  <c:v>1500</c:v>
                </c:pt>
                <c:pt idx="16">
                  <c:v>1600</c:v>
                </c:pt>
                <c:pt idx="17">
                  <c:v>1700</c:v>
                </c:pt>
                <c:pt idx="18">
                  <c:v>1800</c:v>
                </c:pt>
                <c:pt idx="19">
                  <c:v>1900</c:v>
                </c:pt>
                <c:pt idx="20">
                  <c:v>2000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none"/>
          </c:marker>
          <c:cat>
            <c:numRef>
              <c:f>Sheet1!$A$2:$A$27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Sheet1!$C$2:$C$27</c:f>
              <c:numCache>
                <c:formatCode>General</c:formatCode>
                <c:ptCount val="26"/>
                <c:pt idx="0">
                  <c:v>0</c:v>
                </c:pt>
                <c:pt idx="1">
                  <c:v>80</c:v>
                </c:pt>
                <c:pt idx="2">
                  <c:v>160</c:v>
                </c:pt>
                <c:pt idx="3">
                  <c:v>240</c:v>
                </c:pt>
                <c:pt idx="4">
                  <c:v>320</c:v>
                </c:pt>
                <c:pt idx="5">
                  <c:v>400</c:v>
                </c:pt>
                <c:pt idx="6">
                  <c:v>480</c:v>
                </c:pt>
                <c:pt idx="7">
                  <c:v>560</c:v>
                </c:pt>
                <c:pt idx="8">
                  <c:v>640</c:v>
                </c:pt>
                <c:pt idx="9">
                  <c:v>720</c:v>
                </c:pt>
                <c:pt idx="10">
                  <c:v>800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Sheet1!$A$2:$A$27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Sheet1!$D$2:$D$27</c:f>
              <c:numCache>
                <c:formatCode>General</c:formatCode>
                <c:ptCount val="26"/>
                <c:pt idx="0">
                  <c:v>0</c:v>
                </c:pt>
                <c:pt idx="1">
                  <c:v>90</c:v>
                </c:pt>
                <c:pt idx="2">
                  <c:v>180</c:v>
                </c:pt>
                <c:pt idx="3">
                  <c:v>270</c:v>
                </c:pt>
                <c:pt idx="4">
                  <c:v>360</c:v>
                </c:pt>
                <c:pt idx="5">
                  <c:v>450</c:v>
                </c:pt>
                <c:pt idx="6">
                  <c:v>540</c:v>
                </c:pt>
                <c:pt idx="7">
                  <c:v>630</c:v>
                </c:pt>
                <c:pt idx="8">
                  <c:v>720</c:v>
                </c:pt>
                <c:pt idx="9">
                  <c:v>810</c:v>
                </c:pt>
                <c:pt idx="10">
                  <c:v>900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>
              <a:solidFill>
                <a:srgbClr val="0000FF"/>
              </a:solidFill>
              <a:prstDash val="sysDash"/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7.664149486399393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5"/>
              <c:layout>
                <c:manualLayout>
                  <c:x val="-1.6861249565346056E-2"/>
                  <c:y val="-2.4122807017543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>
                    <a:solidFill>
                      <a:srgbClr val="0000FF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Sheet1!$E$2:$E$27</c:f>
              <c:numCache>
                <c:formatCode>General</c:formatCode>
                <c:ptCount val="26"/>
                <c:pt idx="10">
                  <c:v>800</c:v>
                </c:pt>
                <c:pt idx="11">
                  <c:v>880</c:v>
                </c:pt>
                <c:pt idx="12">
                  <c:v>960</c:v>
                </c:pt>
                <c:pt idx="13">
                  <c:v>1040</c:v>
                </c:pt>
                <c:pt idx="14">
                  <c:v>1120</c:v>
                </c:pt>
                <c:pt idx="15">
                  <c:v>1200</c:v>
                </c:pt>
                <c:pt idx="16">
                  <c:v>1280</c:v>
                </c:pt>
                <c:pt idx="17">
                  <c:v>1360</c:v>
                </c:pt>
                <c:pt idx="18">
                  <c:v>1440</c:v>
                </c:pt>
                <c:pt idx="19">
                  <c:v>1520</c:v>
                </c:pt>
                <c:pt idx="20">
                  <c:v>1600</c:v>
                </c:pt>
                <c:pt idx="21">
                  <c:v>1680</c:v>
                </c:pt>
                <c:pt idx="22">
                  <c:v>1760</c:v>
                </c:pt>
                <c:pt idx="23">
                  <c:v>1840</c:v>
                </c:pt>
                <c:pt idx="24">
                  <c:v>1920</c:v>
                </c:pt>
                <c:pt idx="25">
                  <c:v>2000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ln>
              <a:solidFill>
                <a:srgbClr val="FF0000"/>
              </a:solidFill>
              <a:prstDash val="sysDash"/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9.1969793836792716E-3"/>
                  <c:y val="-2.19298245614035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5"/>
              <c:layout>
                <c:manualLayout>
                  <c:x val="-1.2069526738994641E-7"/>
                  <c:y val="-2.4122807017543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>
                    <a:solidFill>
                      <a:srgbClr val="FF0000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cat>
          <c:val>
            <c:numRef>
              <c:f>Sheet1!$F$2:$F$27</c:f>
              <c:numCache>
                <c:formatCode>General</c:formatCode>
                <c:ptCount val="26"/>
                <c:pt idx="10">
                  <c:v>900</c:v>
                </c:pt>
                <c:pt idx="11">
                  <c:v>990</c:v>
                </c:pt>
                <c:pt idx="12">
                  <c:v>1080</c:v>
                </c:pt>
                <c:pt idx="13">
                  <c:v>1170</c:v>
                </c:pt>
                <c:pt idx="14">
                  <c:v>1260</c:v>
                </c:pt>
                <c:pt idx="15">
                  <c:v>1350</c:v>
                </c:pt>
                <c:pt idx="16">
                  <c:v>1440</c:v>
                </c:pt>
                <c:pt idx="17">
                  <c:v>1530</c:v>
                </c:pt>
                <c:pt idx="18">
                  <c:v>1620</c:v>
                </c:pt>
                <c:pt idx="19">
                  <c:v>1710</c:v>
                </c:pt>
                <c:pt idx="20">
                  <c:v>1800</c:v>
                </c:pt>
                <c:pt idx="21">
                  <c:v>1890</c:v>
                </c:pt>
                <c:pt idx="22">
                  <c:v>1980</c:v>
                </c:pt>
                <c:pt idx="23">
                  <c:v>2070</c:v>
                </c:pt>
                <c:pt idx="24">
                  <c:v>2160</c:v>
                </c:pt>
                <c:pt idx="25">
                  <c:v>2250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5831344"/>
        <c:axId val="375831736"/>
      </c:lineChart>
      <c:catAx>
        <c:axId val="375831344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 dirty="0" smtClean="0"/>
                  <a:t>Time in Days</a:t>
                </a:r>
                <a:endParaRPr lang="en-US" sz="1400" dirty="0"/>
              </a:p>
            </c:rich>
          </c:tx>
          <c:layout>
            <c:manualLayout>
              <c:xMode val="edge"/>
              <c:yMode val="edge"/>
              <c:x val="0.25574542664509764"/>
              <c:y val="0.81584421190772205"/>
            </c:manualLayout>
          </c:layout>
          <c:overlay val="0"/>
          <c:spPr>
            <a:solidFill>
              <a:schemeClr val="bg1"/>
            </a:solidFill>
          </c:spPr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375831736"/>
        <c:crosses val="autoZero"/>
        <c:auto val="1"/>
        <c:lblAlgn val="ctr"/>
        <c:lblOffset val="100"/>
        <c:noMultiLvlLbl val="0"/>
      </c:catAx>
      <c:valAx>
        <c:axId val="375831736"/>
        <c:scaling>
          <c:orientation val="minMax"/>
          <c:max val="2400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 err="1" smtClean="0"/>
                  <a:t>Rs</a:t>
                </a:r>
                <a:r>
                  <a:rPr lang="en-US" sz="1400" dirty="0" smtClean="0"/>
                  <a:t> in Thousand</a:t>
                </a:r>
                <a:endParaRPr lang="en-US" sz="1400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375831344"/>
        <c:crossesAt val="1"/>
        <c:crossBetween val="midCat"/>
        <c:majorUnit val="2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C6E98-8FBC-49B7-B847-7A24D1056F8D}" type="datetimeFigureOut">
              <a:rPr lang="en-US" smtClean="0"/>
              <a:t>1/31/2016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0E1475-516A-4A0C-8605-D9F70011F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2271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5CF10-2452-492F-BD90-80252FB2E8A4}" type="datetimeFigureOut">
              <a:rPr lang="en-US" smtClean="0"/>
              <a:t>1/31/2016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7713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3419" y="4740037"/>
            <a:ext cx="5467350" cy="44905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3396C-71A9-4879-B759-0F6755066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91119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308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25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80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110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45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02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332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72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023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949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5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473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381B-FFAF-427B-BBCD-56F75736E915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137C-B8EC-4719-97E8-A7FD57BFA795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0E164-8793-4C4F-A70F-25B3687CD31E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486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3414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009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940" y="6502122"/>
            <a:ext cx="1066800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130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9565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771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719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85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8A14-1F8C-4CED-8B61-766E259BCBD9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7835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6022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121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5B35-0E7C-441C-9A5D-660D92CF6DDF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21903"/>
            <a:ext cx="1143000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9970-BC61-47B9-8D72-8C2AC5F4DC14}" type="datetime1">
              <a:rPr lang="en-US" smtClean="0"/>
              <a:t>1/31/2016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C28F4-8406-49C6-AE18-AB0156480320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6E47B-51E1-4533-81E0-1089B3547F31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0587F-2CFF-43E0-AF2D-4DF9EA73F67C}" type="datetime1">
              <a:rPr lang="en-US" smtClean="0"/>
              <a:t>1/31/2016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0EA-95B2-4B6F-9366-EDA7ABDFE9A6}" type="datetime1">
              <a:rPr lang="en-US" smtClean="0"/>
              <a:t>1/31/2016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C07EA-B65C-4AFA-AEAA-A50C0C794AC1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7742" y="65219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7742" y="65219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755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5334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Earned Value Management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76131" y="0"/>
            <a:ext cx="17855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</a:rPr>
              <a:t>MEC-6</a:t>
            </a:r>
            <a:endParaRPr lang="en-US" sz="3200" b="1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83673"/>
            <a:ext cx="28956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846" y="1219311"/>
            <a:ext cx="890697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rgbClr val="FF0000"/>
              </a:buClr>
              <a:buSzPct val="65000"/>
            </a:pPr>
            <a:r>
              <a:rPr lang="en-US" sz="2000" u="sng" dirty="0" smtClean="0">
                <a:solidFill>
                  <a:prstClr val="black"/>
                </a:solidFill>
              </a:rPr>
              <a:t>Outline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Key </a:t>
            </a:r>
            <a:r>
              <a:rPr lang="en-US" sz="2000" dirty="0">
                <a:solidFill>
                  <a:prstClr val="black"/>
                </a:solidFill>
              </a:rPr>
              <a:t>Terms, and Status and Forecasting aspects of </a:t>
            </a:r>
            <a:r>
              <a:rPr lang="en-US" sz="2000" dirty="0" smtClean="0">
                <a:solidFill>
                  <a:prstClr val="black"/>
                </a:solidFill>
              </a:rPr>
              <a:t>EVM</a:t>
            </a:r>
            <a:endParaRPr lang="en-US" sz="20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Explanation </a:t>
            </a:r>
            <a:r>
              <a:rPr lang="en-US" sz="2000" dirty="0">
                <a:solidFill>
                  <a:prstClr val="black"/>
                </a:solidFill>
              </a:rPr>
              <a:t>of concepts through EVM tracking on a Simple </a:t>
            </a:r>
            <a:r>
              <a:rPr lang="en-US" sz="2000" dirty="0" smtClean="0">
                <a:solidFill>
                  <a:prstClr val="black"/>
                </a:solidFill>
              </a:rPr>
              <a:t>Project</a:t>
            </a:r>
            <a:endParaRPr lang="en-US" sz="20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EVM Graphics</a:t>
            </a:r>
            <a:endParaRPr lang="en-US" sz="20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In-depth </a:t>
            </a:r>
            <a:r>
              <a:rPr lang="en-US" sz="2000" dirty="0">
                <a:solidFill>
                  <a:prstClr val="black"/>
                </a:solidFill>
              </a:rPr>
              <a:t>look at </a:t>
            </a:r>
            <a:r>
              <a:rPr lang="en-US" sz="2000" dirty="0" smtClean="0">
                <a:solidFill>
                  <a:prstClr val="black"/>
                </a:solidFill>
              </a:rPr>
              <a:t>EV</a:t>
            </a:r>
            <a:r>
              <a:rPr lang="en-US" sz="2000" dirty="0">
                <a:solidFill>
                  <a:prstClr val="black"/>
                </a:solidFill>
              </a:rPr>
              <a:t>, PV and EAC(Cost)</a:t>
            </a:r>
          </a:p>
          <a:p>
            <a:pPr>
              <a:spcBef>
                <a:spcPts val="600"/>
              </a:spcBef>
              <a:buClr>
                <a:srgbClr val="FF0000"/>
              </a:buClr>
              <a:buSzPct val="65000"/>
            </a:pPr>
            <a:r>
              <a:rPr lang="en-US" sz="2000" u="sng" dirty="0" smtClean="0">
                <a:solidFill>
                  <a:prstClr val="black"/>
                </a:solidFill>
              </a:rPr>
              <a:t>Readings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PMBoK</a:t>
            </a:r>
            <a:r>
              <a:rPr lang="fr-FR" sz="2000" dirty="0">
                <a:solidFill>
                  <a:prstClr val="black"/>
                </a:solidFill>
              </a:rPr>
              <a:t>, pages 217-224.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fr-FR" sz="2000" dirty="0" smtClean="0">
                <a:solidFill>
                  <a:prstClr val="black"/>
                </a:solidFill>
              </a:rPr>
              <a:t>Rita</a:t>
            </a:r>
            <a:r>
              <a:rPr lang="fr-FR" sz="2000" dirty="0">
                <a:solidFill>
                  <a:prstClr val="black"/>
                </a:solidFill>
              </a:rPr>
              <a:t>, pages </a:t>
            </a:r>
            <a:r>
              <a:rPr lang="fr-FR" sz="2000" dirty="0" smtClean="0">
                <a:solidFill>
                  <a:prstClr val="black"/>
                </a:solidFill>
              </a:rPr>
              <a:t>266-279.</a:t>
            </a:r>
            <a:endParaRPr lang="fr-FR" sz="20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Lecture Notes.</a:t>
            </a:r>
            <a:endParaRPr lang="en-U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56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357" y="18324"/>
            <a:ext cx="9149357" cy="502920"/>
          </a:xfrm>
        </p:spPr>
        <p:txBody>
          <a:bodyPr lIns="182880" t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Finding Variances &amp; Indices – Basic leading Questions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6388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10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4130" y="818335"/>
            <a:ext cx="901721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400"/>
              </a:spcBef>
            </a:pPr>
            <a:r>
              <a:rPr lang="en-US" sz="2400" u="sng" dirty="0" smtClean="0">
                <a:solidFill>
                  <a:prstClr val="black"/>
                </a:solidFill>
              </a:rPr>
              <a:t>Schedule Variance &amp; Performance Index</a:t>
            </a:r>
            <a:r>
              <a:rPr lang="en-US" sz="2400" dirty="0" smtClean="0">
                <a:solidFill>
                  <a:prstClr val="black"/>
                </a:solidFill>
              </a:rPr>
              <a:t>:</a:t>
            </a:r>
          </a:p>
          <a:p>
            <a:pPr>
              <a:spcBef>
                <a:spcPts val="2400"/>
              </a:spcBef>
            </a:pPr>
            <a:r>
              <a:rPr lang="en-US" sz="2400" dirty="0" smtClean="0">
                <a:solidFill>
                  <a:prstClr val="black"/>
                </a:solidFill>
              </a:rPr>
              <a:t>What we have EARNED (EV) and what we had PLANNED TO EARN (PV)?</a:t>
            </a:r>
          </a:p>
          <a:p>
            <a:pPr>
              <a:spcBef>
                <a:spcPts val="2400"/>
              </a:spcBef>
            </a:pPr>
            <a:r>
              <a:rPr lang="en-US" sz="2400" u="sng" dirty="0" smtClean="0">
                <a:solidFill>
                  <a:prstClr val="black"/>
                </a:solidFill>
              </a:rPr>
              <a:t>Cost Variance </a:t>
            </a:r>
            <a:r>
              <a:rPr lang="en-US" sz="2400" u="sng" dirty="0">
                <a:solidFill>
                  <a:prstClr val="black"/>
                </a:solidFill>
              </a:rPr>
              <a:t>&amp; Performance Index:</a:t>
            </a:r>
          </a:p>
          <a:p>
            <a:pPr>
              <a:spcBef>
                <a:spcPts val="2400"/>
              </a:spcBef>
            </a:pPr>
            <a:r>
              <a:rPr lang="en-US" sz="2400" dirty="0">
                <a:solidFill>
                  <a:prstClr val="black"/>
                </a:solidFill>
              </a:rPr>
              <a:t>What </a:t>
            </a:r>
            <a:r>
              <a:rPr lang="en-US" sz="2400" dirty="0" smtClean="0">
                <a:solidFill>
                  <a:prstClr val="black"/>
                </a:solidFill>
              </a:rPr>
              <a:t>we have EARNED (EV) and at WHAT COST (AC)?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83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-53788"/>
            <a:ext cx="9089201" cy="6096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EVM Graphics - Tracking Variances &amp; Indices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16200000">
            <a:off x="-388937" y="6103938"/>
            <a:ext cx="1143000" cy="365125"/>
          </a:xfrm>
        </p:spPr>
        <p:txBody>
          <a:bodyPr/>
          <a:lstStyle/>
          <a:p>
            <a:r>
              <a:rPr lang="en-US" dirty="0" err="1" smtClean="0"/>
              <a:t>MEhsanSaeed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486949402"/>
              </p:ext>
            </p:extLst>
          </p:nvPr>
        </p:nvGraphicFramePr>
        <p:xfrm>
          <a:off x="228600" y="555812"/>
          <a:ext cx="8686800" cy="6149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0808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Chart bld="series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4725" y="3594847"/>
            <a:ext cx="9006840" cy="1261884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pPr marL="287338" indent="-287338">
              <a:spcBef>
                <a:spcPts val="1800"/>
              </a:spcBef>
            </a:pPr>
            <a:r>
              <a:rPr lang="en-US" sz="2400" dirty="0" smtClean="0"/>
              <a:t>3. What </a:t>
            </a:r>
            <a:r>
              <a:rPr lang="en-US" sz="2400" dirty="0"/>
              <a:t>has been </a:t>
            </a:r>
            <a:r>
              <a:rPr lang="en-US" sz="2400" dirty="0" smtClean="0"/>
              <a:t>Spent + Budget for Remaining Work modified by Cost &amp; Schedule Performance</a:t>
            </a:r>
          </a:p>
          <a:p>
            <a:pPr marL="287338" indent="-287338">
              <a:spcBef>
                <a:spcPts val="1200"/>
              </a:spcBef>
            </a:pPr>
            <a:r>
              <a:rPr lang="en-US" sz="2400" dirty="0" smtClean="0"/>
              <a:t>					= 1,800 </a:t>
            </a:r>
            <a:r>
              <a:rPr lang="en-US" sz="2400" dirty="0"/>
              <a:t>+ </a:t>
            </a:r>
            <a:r>
              <a:rPr lang="en-US" sz="2400" dirty="0" smtClean="0"/>
              <a:t>1,440/(0.87 </a:t>
            </a:r>
            <a:r>
              <a:rPr lang="en-US" sz="2400" dirty="0"/>
              <a:t>x </a:t>
            </a:r>
            <a:r>
              <a:rPr lang="en-US" sz="2400" dirty="0" smtClean="0"/>
              <a:t>0.84) </a:t>
            </a:r>
            <a:r>
              <a:rPr lang="en-US" sz="2400" dirty="0"/>
              <a:t>= </a:t>
            </a:r>
            <a:r>
              <a:rPr lang="en-US" sz="2400" dirty="0" smtClean="0">
                <a:solidFill>
                  <a:srgbClr val="FF0000"/>
                </a:solidFill>
              </a:rPr>
              <a:t>3,770</a:t>
            </a:r>
            <a:endParaRPr lang="en-US" sz="2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357" y="18324"/>
            <a:ext cx="9149357" cy="502920"/>
          </a:xfrm>
        </p:spPr>
        <p:txBody>
          <a:bodyPr lIns="182880" t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Further Look at the EAC(Cost) 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6388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12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762000"/>
            <a:ext cx="87630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800"/>
              </a:spcBef>
              <a:buAutoNum type="arabicPeriod"/>
            </a:pPr>
            <a:r>
              <a:rPr lang="en-US" sz="2400" dirty="0" smtClean="0"/>
              <a:t>If </a:t>
            </a:r>
            <a:r>
              <a:rPr lang="en-US" sz="2400" dirty="0"/>
              <a:t>the CPI is expected to be the </a:t>
            </a:r>
            <a:r>
              <a:rPr lang="en-US" sz="2400" dirty="0" smtClean="0"/>
              <a:t>same for </a:t>
            </a:r>
            <a:r>
              <a:rPr lang="en-US" sz="2400" dirty="0"/>
              <a:t>the remainder of the </a:t>
            </a:r>
            <a:r>
              <a:rPr lang="en-US" sz="2400" dirty="0" smtClean="0"/>
              <a:t>project 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	             		= 3,000/0.87 = </a:t>
            </a:r>
            <a:r>
              <a:rPr lang="en-US" sz="2400" dirty="0" smtClean="0">
                <a:solidFill>
                  <a:srgbClr val="FF0000"/>
                </a:solidFill>
              </a:rPr>
              <a:t>3,448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519548" y="1483387"/>
            <a:ext cx="1567216" cy="677108"/>
            <a:chOff x="6400800" y="2223448"/>
            <a:chExt cx="1567216" cy="677108"/>
          </a:xfrm>
        </p:grpSpPr>
        <p:sp>
          <p:nvSpPr>
            <p:cNvPr id="9" name="Rectangle 8"/>
            <p:cNvSpPr/>
            <p:nvPr/>
          </p:nvSpPr>
          <p:spPr>
            <a:xfrm>
              <a:off x="7282216" y="2223448"/>
              <a:ext cx="685800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2400" u="sng" dirty="0" smtClean="0"/>
                <a:t>BAC</a:t>
              </a:r>
            </a:p>
            <a:p>
              <a:pPr algn="ctr">
                <a:lnSpc>
                  <a:spcPts val="2400"/>
                </a:lnSpc>
              </a:pPr>
              <a:r>
                <a:rPr lang="en-US" sz="2400" dirty="0" smtClean="0"/>
                <a:t>CPI</a:t>
              </a:r>
              <a:endParaRPr lang="en-US" sz="24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400800" y="2348552"/>
              <a:ext cx="990600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2400" dirty="0" smtClean="0"/>
                <a:t>EAC =</a:t>
              </a:r>
              <a:endParaRPr lang="en-US" sz="24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1718" y="5292060"/>
            <a:ext cx="9006840" cy="11849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tIns="0" rIns="0" bIns="0" rtlCol="0" anchor="ctr" anchorCtr="0">
            <a:spAutoFit/>
          </a:bodyPr>
          <a:lstStyle/>
          <a:p>
            <a:pPr marL="349250" indent="-349250">
              <a:spcBef>
                <a:spcPts val="1800"/>
              </a:spcBef>
            </a:pPr>
            <a:r>
              <a:rPr lang="en-US" sz="2400" dirty="0" smtClean="0"/>
              <a:t> 4. What </a:t>
            </a:r>
            <a:r>
              <a:rPr lang="en-US" sz="2400" dirty="0"/>
              <a:t>has been </a:t>
            </a:r>
            <a:r>
              <a:rPr lang="en-US" sz="2400" dirty="0" smtClean="0"/>
              <a:t>Spent + </a:t>
            </a:r>
            <a:r>
              <a:rPr lang="en-US" sz="2400" dirty="0"/>
              <a:t>What more to be </a:t>
            </a:r>
            <a:r>
              <a:rPr lang="en-US" sz="2400" dirty="0" smtClean="0"/>
              <a:t>Spent on Remaining </a:t>
            </a:r>
            <a:r>
              <a:rPr lang="en-US" sz="2400" dirty="0"/>
              <a:t>Work</a:t>
            </a:r>
            <a:r>
              <a:rPr lang="en-US" sz="2400" dirty="0" smtClean="0"/>
              <a:t>; initial plan needs review (re-estimate remaining activities bottom up)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	EAC </a:t>
            </a:r>
            <a:r>
              <a:rPr lang="en-US" sz="2400" dirty="0"/>
              <a:t>= AC + </a:t>
            </a:r>
            <a:r>
              <a:rPr lang="en-US" sz="2400" dirty="0" smtClean="0"/>
              <a:t>new bottom up ETC </a:t>
            </a:r>
            <a:r>
              <a:rPr lang="en-US" sz="2400" dirty="0"/>
              <a:t>= </a:t>
            </a:r>
            <a:r>
              <a:rPr lang="en-US" sz="2400" dirty="0" smtClean="0"/>
              <a:t>1,800 + 1,750 (say) = </a:t>
            </a:r>
            <a:r>
              <a:rPr lang="en-US" sz="2400" dirty="0" smtClean="0">
                <a:solidFill>
                  <a:srgbClr val="FF0000"/>
                </a:solidFill>
              </a:rPr>
              <a:t>3,550</a:t>
            </a:r>
            <a:endParaRPr lang="en-US" sz="2400" dirty="0" smtClean="0"/>
          </a:p>
        </p:txBody>
      </p:sp>
      <p:sp>
        <p:nvSpPr>
          <p:cNvPr id="19" name="Rectangle 18"/>
          <p:cNvSpPr/>
          <p:nvPr/>
        </p:nvSpPr>
        <p:spPr>
          <a:xfrm>
            <a:off x="97808" y="2209800"/>
            <a:ext cx="8961120" cy="1277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2575" indent="-282575">
              <a:spcBef>
                <a:spcPts val="1800"/>
              </a:spcBef>
            </a:pPr>
            <a:r>
              <a:rPr lang="en-US" sz="2400" dirty="0" smtClean="0"/>
              <a:t>2. What </a:t>
            </a:r>
            <a:r>
              <a:rPr lang="en-US" sz="2400" dirty="0"/>
              <a:t>has been Spent + </a:t>
            </a:r>
            <a:r>
              <a:rPr lang="en-US" sz="2400" dirty="0" smtClean="0"/>
              <a:t>Budget for Remaining </a:t>
            </a:r>
            <a:r>
              <a:rPr lang="en-US" sz="2400" dirty="0"/>
              <a:t>Work; if future work will be accomplished at the planned rate</a:t>
            </a:r>
            <a:r>
              <a:rPr lang="en-US" sz="2400" dirty="0" smtClean="0"/>
              <a:t>:    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	EAC </a:t>
            </a:r>
            <a:r>
              <a:rPr lang="en-US" sz="2400" dirty="0"/>
              <a:t>= AC + (BAC – EV </a:t>
            </a:r>
            <a:r>
              <a:rPr lang="en-US" sz="2400" dirty="0" smtClean="0"/>
              <a:t>) = 1,800 + (3,000 – 1,560) = </a:t>
            </a:r>
            <a:r>
              <a:rPr lang="en-US" sz="2400" dirty="0" smtClean="0">
                <a:solidFill>
                  <a:srgbClr val="FF0000"/>
                </a:solidFill>
              </a:rPr>
              <a:t>3,240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954741" y="4504492"/>
            <a:ext cx="2779059" cy="677108"/>
            <a:chOff x="954741" y="5938845"/>
            <a:chExt cx="2779059" cy="677108"/>
          </a:xfrm>
          <a:noFill/>
        </p:grpSpPr>
        <p:sp>
          <p:nvSpPr>
            <p:cNvPr id="25" name="Rectangle 24"/>
            <p:cNvSpPr/>
            <p:nvPr/>
          </p:nvSpPr>
          <p:spPr>
            <a:xfrm>
              <a:off x="954741" y="6073588"/>
              <a:ext cx="1371600" cy="369332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2400" dirty="0" smtClean="0"/>
                <a:t>EAC = AC +</a:t>
              </a:r>
              <a:endParaRPr lang="en-US" sz="2400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362200" y="5938845"/>
              <a:ext cx="1371600" cy="677108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2400" u="sng" dirty="0"/>
                <a:t>(</a:t>
              </a:r>
              <a:r>
                <a:rPr lang="en-US" sz="2400" u="sng" dirty="0" smtClean="0"/>
                <a:t>BAC – EV) </a:t>
              </a:r>
            </a:p>
            <a:p>
              <a:pPr algn="ctr">
                <a:lnSpc>
                  <a:spcPts val="2400"/>
                </a:lnSpc>
              </a:pPr>
              <a:r>
                <a:rPr lang="en-US" sz="2400" dirty="0" smtClean="0"/>
                <a:t>CPI x SPI</a:t>
              </a:r>
              <a:endParaRPr lang="en-US" sz="2400" dirty="0"/>
            </a:p>
          </p:txBody>
        </p:sp>
      </p:grp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74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  <p:bldP spid="4" grpId="0" build="p"/>
      <p:bldP spid="13" grpId="0" uiExpand="1" build="p" animBg="1"/>
      <p:bldP spid="19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6200" y="4730145"/>
            <a:ext cx="8977745" cy="20774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 smtClean="0">
                <a:solidFill>
                  <a:srgbClr val="0000FF"/>
                </a:solidFill>
              </a:rPr>
              <a:t>Analysis (WPI)</a:t>
            </a:r>
            <a:endParaRPr lang="en-US" sz="2400" b="1" dirty="0" smtClean="0">
              <a:solidFill>
                <a:prstClr val="black"/>
              </a:solidFill>
            </a:endParaRP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black"/>
                </a:solidFill>
              </a:rPr>
              <a:t>80 blocks should have cost: 80 x </a:t>
            </a:r>
            <a:r>
              <a:rPr lang="en-US" sz="2400" b="1" dirty="0" err="1" smtClean="0">
                <a:solidFill>
                  <a:prstClr val="black"/>
                </a:solidFill>
              </a:rPr>
              <a:t>Rs</a:t>
            </a:r>
            <a:r>
              <a:rPr lang="en-US" sz="2400" b="1" dirty="0" smtClean="0">
                <a:solidFill>
                  <a:prstClr val="black"/>
                </a:solidFill>
              </a:rPr>
              <a:t> 10K = </a:t>
            </a:r>
            <a:r>
              <a:rPr lang="en-US" sz="2400" b="1" dirty="0" err="1" smtClean="0">
                <a:solidFill>
                  <a:prstClr val="black"/>
                </a:solidFill>
              </a:rPr>
              <a:t>Rs</a:t>
            </a:r>
            <a:r>
              <a:rPr lang="en-US" sz="2400" b="1" dirty="0" smtClean="0">
                <a:solidFill>
                  <a:prstClr val="black"/>
                </a:solidFill>
              </a:rPr>
              <a:t> 800K.  </a:t>
            </a:r>
            <a:r>
              <a:rPr lang="en-US" sz="2400" b="1" u="sng" dirty="0" smtClean="0">
                <a:solidFill>
                  <a:srgbClr val="0000FF"/>
                </a:solidFill>
              </a:rPr>
              <a:t>This is EV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black"/>
                </a:solidFill>
              </a:rPr>
              <a:t>At the end of Day 10, 100 blocks should have been delivered, which would have cost: 100 x </a:t>
            </a:r>
            <a:r>
              <a:rPr lang="en-US" sz="2400" b="1" dirty="0" err="1" smtClean="0">
                <a:solidFill>
                  <a:prstClr val="black"/>
                </a:solidFill>
              </a:rPr>
              <a:t>Rs</a:t>
            </a:r>
            <a:r>
              <a:rPr lang="en-US" sz="2400" b="1" dirty="0" smtClean="0">
                <a:solidFill>
                  <a:prstClr val="black"/>
                </a:solidFill>
              </a:rPr>
              <a:t> 10K = </a:t>
            </a:r>
            <a:r>
              <a:rPr lang="en-US" sz="2400" b="1" dirty="0" err="1" smtClean="0">
                <a:solidFill>
                  <a:prstClr val="black"/>
                </a:solidFill>
              </a:rPr>
              <a:t>Rs</a:t>
            </a:r>
            <a:r>
              <a:rPr lang="en-US" sz="2400" b="1" dirty="0" smtClean="0">
                <a:solidFill>
                  <a:prstClr val="black"/>
                </a:solidFill>
              </a:rPr>
              <a:t> 1,000K.  </a:t>
            </a:r>
            <a:r>
              <a:rPr lang="en-US" sz="2400" b="1" u="sng" dirty="0" smtClean="0">
                <a:solidFill>
                  <a:srgbClr val="009900"/>
                </a:solidFill>
              </a:rPr>
              <a:t>This is PV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black"/>
                </a:solidFill>
              </a:rPr>
              <a:t>These 80 blocks actually invoiced/cost </a:t>
            </a:r>
            <a:r>
              <a:rPr lang="en-US" sz="2400" b="1" dirty="0" err="1" smtClean="0">
                <a:solidFill>
                  <a:prstClr val="black"/>
                </a:solidFill>
              </a:rPr>
              <a:t>Rs</a:t>
            </a:r>
            <a:r>
              <a:rPr lang="en-US" sz="2400" b="1" dirty="0" smtClean="0">
                <a:solidFill>
                  <a:prstClr val="black"/>
                </a:solidFill>
              </a:rPr>
              <a:t> 900K.  </a:t>
            </a:r>
            <a:r>
              <a:rPr lang="en-US" sz="2400" b="1" u="sng" dirty="0" smtClean="0">
                <a:solidFill>
                  <a:srgbClr val="FF0000"/>
                </a:solidFill>
              </a:rPr>
              <a:t>This is AC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96" y="-53788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EVM – Another Simplified Example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13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65120" y="673640"/>
            <a:ext cx="6126480" cy="2893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lIns="45720" tIns="0" rIns="0" bIns="0" rtlCol="0" anchor="ctr" anchorCtr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Procurement Project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black"/>
                </a:solidFill>
              </a:rPr>
              <a:t>200 heavy duty concrete security blocks. </a:t>
            </a:r>
            <a:r>
              <a:rPr lang="en-US" sz="2400" b="1" u="sng" dirty="0">
                <a:solidFill>
                  <a:prstClr val="black"/>
                </a:solidFill>
              </a:rPr>
              <a:t>This is </a:t>
            </a:r>
            <a:r>
              <a:rPr lang="en-US" sz="2400" b="1" u="sng" dirty="0" smtClean="0">
                <a:solidFill>
                  <a:prstClr val="black"/>
                </a:solidFill>
              </a:rPr>
              <a:t>Project Scope</a:t>
            </a:r>
            <a:r>
              <a:rPr lang="en-US" sz="2400" b="1" dirty="0" smtClean="0">
                <a:solidFill>
                  <a:prstClr val="black"/>
                </a:solidFill>
              </a:rPr>
              <a:t> 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black"/>
                </a:solidFill>
              </a:rPr>
              <a:t>Total Cost: </a:t>
            </a:r>
            <a:r>
              <a:rPr lang="en-US" sz="2400" b="1" dirty="0" err="1" smtClean="0">
                <a:solidFill>
                  <a:prstClr val="black"/>
                </a:solidFill>
              </a:rPr>
              <a:t>Rs</a:t>
            </a:r>
            <a:r>
              <a:rPr lang="en-US" sz="2400" b="1" dirty="0" smtClean="0">
                <a:solidFill>
                  <a:prstClr val="black"/>
                </a:solidFill>
              </a:rPr>
              <a:t> 2,000K. </a:t>
            </a:r>
            <a:r>
              <a:rPr lang="en-US" sz="2400" b="1" u="sng" dirty="0">
                <a:solidFill>
                  <a:srgbClr val="009900"/>
                </a:solidFill>
              </a:rPr>
              <a:t>This is BAC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solidFill>
                  <a:prstClr val="black"/>
                </a:solidFill>
              </a:rPr>
              <a:t>Rs</a:t>
            </a:r>
            <a:r>
              <a:rPr lang="en-US" sz="2400" b="1" dirty="0" smtClean="0">
                <a:solidFill>
                  <a:prstClr val="black"/>
                </a:solidFill>
              </a:rPr>
              <a:t> 10K per block; 200 blocks deliverable in 20 days @ 10 blocks per day. </a:t>
            </a:r>
            <a:r>
              <a:rPr lang="en-US" sz="2400" b="1" u="sng" dirty="0">
                <a:solidFill>
                  <a:srgbClr val="009900"/>
                </a:solidFill>
              </a:rPr>
              <a:t>This is Cost </a:t>
            </a:r>
            <a:r>
              <a:rPr lang="en-US" sz="2400" b="1" u="sng" dirty="0" smtClean="0">
                <a:solidFill>
                  <a:srgbClr val="009900"/>
                </a:solidFill>
              </a:rPr>
              <a:t>Baseline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prstClr val="black"/>
                </a:solidFill>
              </a:rPr>
              <a:t>Contract Type: Cost </a:t>
            </a:r>
            <a:r>
              <a:rPr lang="en-US" sz="2400" b="1" dirty="0" smtClean="0">
                <a:solidFill>
                  <a:prstClr val="black"/>
                </a:solidFill>
              </a:rPr>
              <a:t>Reimbursable</a:t>
            </a:r>
            <a:endParaRPr lang="en-US" sz="2400" b="1" dirty="0">
              <a:solidFill>
                <a:prstClr val="black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04800" y="990600"/>
            <a:ext cx="2312260" cy="2362200"/>
            <a:chOff x="811940" y="3440723"/>
            <a:chExt cx="2312260" cy="2362200"/>
          </a:xfrm>
        </p:grpSpPr>
        <p:sp>
          <p:nvSpPr>
            <p:cNvPr id="4" name="Cube 3"/>
            <p:cNvSpPr/>
            <p:nvPr/>
          </p:nvSpPr>
          <p:spPr>
            <a:xfrm>
              <a:off x="811940" y="3440723"/>
              <a:ext cx="1216152" cy="2362200"/>
            </a:xfrm>
            <a:prstGeom prst="cube">
              <a:avLst>
                <a:gd name="adj" fmla="val 10541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1908048" y="3440723"/>
              <a:ext cx="1216152" cy="2362200"/>
            </a:xfrm>
            <a:prstGeom prst="cube">
              <a:avLst>
                <a:gd name="adj" fmla="val 10541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52399" y="3589310"/>
            <a:ext cx="8977745" cy="1102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 smtClean="0">
                <a:solidFill>
                  <a:srgbClr val="0000FF"/>
                </a:solidFill>
              </a:rPr>
              <a:t>Situation at the end of Day 10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prstClr val="black"/>
                </a:solidFill>
              </a:rPr>
              <a:t>80 blocks delivered; Contractor invoiced </a:t>
            </a:r>
            <a:r>
              <a:rPr lang="en-US" sz="2400" b="1" dirty="0" err="1" smtClean="0">
                <a:solidFill>
                  <a:prstClr val="black"/>
                </a:solidFill>
              </a:rPr>
              <a:t>Rs</a:t>
            </a:r>
            <a:r>
              <a:rPr lang="en-US" sz="2400" b="1" dirty="0" smtClean="0">
                <a:solidFill>
                  <a:prstClr val="black"/>
                </a:solidFill>
              </a:rPr>
              <a:t> 900K for these 80 blocks. </a:t>
            </a:r>
            <a:r>
              <a:rPr lang="en-US" sz="2400" b="1" u="sng" dirty="0" smtClean="0">
                <a:solidFill>
                  <a:prstClr val="black"/>
                </a:solidFill>
              </a:rPr>
              <a:t>This is WPD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3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33400"/>
          </a:xfrm>
        </p:spPr>
        <p:txBody>
          <a:bodyPr lIns="182880" tIns="0" rIns="0" bIns="0">
            <a:norm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EVM Cost Performance - Simplified Example</a:t>
            </a: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735138406"/>
              </p:ext>
            </p:extLst>
          </p:nvPr>
        </p:nvGraphicFramePr>
        <p:xfrm>
          <a:off x="20470" y="506415"/>
          <a:ext cx="8285329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854948" y="969444"/>
            <a:ext cx="3021851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b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1" dirty="0" smtClean="0">
                <a:solidFill>
                  <a:srgbClr val="009900"/>
                </a:solidFill>
              </a:rPr>
              <a:t> PROJ BUDGET = 2,000+150 = 2,150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956164" y="1219200"/>
            <a:ext cx="7114032" cy="274320"/>
            <a:chOff x="946639" y="1461016"/>
            <a:chExt cx="7114032" cy="274320"/>
          </a:xfrm>
        </p:grpSpPr>
        <p:sp>
          <p:nvSpPr>
            <p:cNvPr id="11" name="Rectangle 10"/>
            <p:cNvSpPr/>
            <p:nvPr/>
          </p:nvSpPr>
          <p:spPr>
            <a:xfrm>
              <a:off x="946639" y="1461016"/>
              <a:ext cx="7114032" cy="274320"/>
            </a:xfrm>
            <a:prstGeom prst="rect">
              <a:avLst/>
            </a:prstGeom>
            <a:solidFill>
              <a:srgbClr val="FF0000">
                <a:alpha val="11000"/>
              </a:srgb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dirty="0" smtClean="0">
                  <a:solidFill>
                    <a:schemeClr val="tx1"/>
                  </a:solidFill>
                </a:rPr>
                <a:t>                      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28800" y="1478576"/>
              <a:ext cx="1920240" cy="246888"/>
            </a:xfrm>
            <a:prstGeom prst="rect">
              <a:avLst/>
            </a:prstGeom>
            <a:solidFill>
              <a:srgbClr val="FFE5E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dirty="0" smtClean="0">
                  <a:solidFill>
                    <a:schemeClr val="tx1"/>
                  </a:solidFill>
                </a:rPr>
                <a:t>MGT RES @ 7.5% = 150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01994" y="5473359"/>
            <a:ext cx="2350546" cy="12311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 smtClean="0"/>
              <a:t> SV= 800-1,000 = -200</a:t>
            </a:r>
          </a:p>
          <a:p>
            <a:r>
              <a:rPr lang="en-US" sz="2000" b="1" dirty="0" smtClean="0"/>
              <a:t> SPI= 800/1,000 = 0.80</a:t>
            </a:r>
          </a:p>
          <a:p>
            <a:r>
              <a:rPr lang="en-US" sz="2000" b="1" dirty="0" smtClean="0"/>
              <a:t> CV  = 800-900 = -100</a:t>
            </a:r>
          </a:p>
          <a:p>
            <a:r>
              <a:rPr lang="en-US" sz="2000" b="1" dirty="0" smtClean="0"/>
              <a:t> CPI = 800/900 = 0.89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128859" y="3614211"/>
            <a:ext cx="18288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600"/>
              </a:spcBef>
              <a:defRPr sz="1600" b="1">
                <a:solidFill>
                  <a:srgbClr val="009900"/>
                </a:solidFill>
              </a:defRPr>
            </a:lvl1pPr>
          </a:lstStyle>
          <a:p>
            <a:pPr>
              <a:spcBef>
                <a:spcPts val="0"/>
              </a:spcBef>
            </a:pPr>
            <a:r>
              <a:rPr lang="en-US" sz="1200" dirty="0" smtClean="0">
                <a:solidFill>
                  <a:srgbClr val="FF0000"/>
                </a:solidFill>
              </a:rPr>
              <a:t>AC 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34520" y="3835092"/>
            <a:ext cx="18288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600"/>
              </a:spcBef>
              <a:defRPr sz="1600" b="1">
                <a:solidFill>
                  <a:srgbClr val="009900"/>
                </a:solidFill>
              </a:defRPr>
            </a:lvl1pPr>
          </a:lstStyle>
          <a:p>
            <a:pPr>
              <a:spcBef>
                <a:spcPts val="0"/>
              </a:spcBef>
            </a:pPr>
            <a:r>
              <a:rPr lang="en-US" sz="1200" dirty="0" smtClean="0">
                <a:solidFill>
                  <a:srgbClr val="0000FF"/>
                </a:solidFill>
              </a:rPr>
              <a:t>EV 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09280" y="3371020"/>
            <a:ext cx="182880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>
              <a:spcBef>
                <a:spcPts val="600"/>
              </a:spcBef>
              <a:defRPr sz="1600" b="1">
                <a:solidFill>
                  <a:srgbClr val="009900"/>
                </a:solidFill>
              </a:defRPr>
            </a:lvl1pPr>
          </a:lstStyle>
          <a:p>
            <a:pPr>
              <a:spcBef>
                <a:spcPts val="0"/>
              </a:spcBef>
            </a:pPr>
            <a:r>
              <a:rPr lang="en-US" sz="1200" dirty="0" smtClean="0"/>
              <a:t>PV </a:t>
            </a:r>
            <a:endParaRPr lang="en-US" sz="1200" dirty="0"/>
          </a:p>
        </p:txBody>
      </p:sp>
      <p:sp>
        <p:nvSpPr>
          <p:cNvPr id="40" name="TextBox 39"/>
          <p:cNvSpPr txBox="1"/>
          <p:nvPr/>
        </p:nvSpPr>
        <p:spPr>
          <a:xfrm rot="19482696">
            <a:off x="2421872" y="3961976"/>
            <a:ext cx="91440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>
              <a:spcBef>
                <a:spcPts val="600"/>
              </a:spcBef>
              <a:defRPr sz="1600" b="1">
                <a:solidFill>
                  <a:srgbClr val="009900"/>
                </a:solidFill>
              </a:defRPr>
            </a:lvl1pPr>
          </a:lstStyle>
          <a:p>
            <a:pPr>
              <a:spcBef>
                <a:spcPts val="0"/>
              </a:spcBef>
            </a:pPr>
            <a:r>
              <a:rPr lang="en-US" sz="1200" dirty="0" smtClean="0"/>
              <a:t>Cost Baseline</a:t>
            </a:r>
            <a:endParaRPr lang="en-US" sz="1200" dirty="0"/>
          </a:p>
        </p:txBody>
      </p:sp>
      <p:grpSp>
        <p:nvGrpSpPr>
          <p:cNvPr id="47" name="Group 46"/>
          <p:cNvGrpSpPr/>
          <p:nvPr/>
        </p:nvGrpSpPr>
        <p:grpSpPr>
          <a:xfrm>
            <a:off x="1913953" y="1509821"/>
            <a:ext cx="4868208" cy="4392304"/>
            <a:chOff x="1913953" y="1509821"/>
            <a:chExt cx="4868208" cy="4392304"/>
          </a:xfrm>
        </p:grpSpPr>
        <p:grpSp>
          <p:nvGrpSpPr>
            <p:cNvPr id="25" name="Group 24"/>
            <p:cNvGrpSpPr/>
            <p:nvPr/>
          </p:nvGrpSpPr>
          <p:grpSpPr>
            <a:xfrm>
              <a:off x="1913953" y="1509821"/>
              <a:ext cx="2022102" cy="4381204"/>
              <a:chOff x="1913953" y="1752896"/>
              <a:chExt cx="2022102" cy="4381204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1913953" y="1752896"/>
                <a:ext cx="1257872" cy="24622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spcBef>
                    <a:spcPts val="600"/>
                  </a:spcBef>
                  <a:defRPr sz="1600" b="1">
                    <a:solidFill>
                      <a:srgbClr val="009900"/>
                    </a:solidFill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dirty="0" smtClean="0"/>
                  <a:t>BAC = 2,000</a:t>
                </a:r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3683944" y="5905500"/>
                <a:ext cx="252111" cy="228600"/>
              </a:xfrm>
              <a:prstGeom prst="rect">
                <a:avLst/>
              </a:prstGeom>
              <a:noFill/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 rot="10800000" flipV="1">
                <a:off x="3800476" y="3124199"/>
                <a:ext cx="0" cy="2743200"/>
              </a:xfrm>
              <a:prstGeom prst="line">
                <a:avLst/>
              </a:prstGeom>
              <a:ln w="19050">
                <a:solidFill>
                  <a:srgbClr val="FF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Rectangle 45"/>
            <p:cNvSpPr/>
            <p:nvPr/>
          </p:nvSpPr>
          <p:spPr>
            <a:xfrm>
              <a:off x="6530050" y="5673525"/>
              <a:ext cx="252111" cy="228600"/>
            </a:xfrm>
            <a:prstGeom prst="rect">
              <a:avLst/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237880" y="3700274"/>
            <a:ext cx="4851145" cy="227401"/>
            <a:chOff x="4237880" y="3700274"/>
            <a:chExt cx="4851145" cy="227401"/>
          </a:xfrm>
        </p:grpSpPr>
        <p:cxnSp>
          <p:nvCxnSpPr>
            <p:cNvPr id="51" name="Straight Connector 50"/>
            <p:cNvCxnSpPr/>
            <p:nvPr/>
          </p:nvCxnSpPr>
          <p:spPr>
            <a:xfrm rot="5400000" flipV="1">
              <a:off x="6665865" y="1277114"/>
              <a:ext cx="0" cy="484632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 flipV="1">
              <a:off x="6661040" y="1504515"/>
              <a:ext cx="0" cy="484632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/>
          <p:cNvGrpSpPr/>
          <p:nvPr/>
        </p:nvGrpSpPr>
        <p:grpSpPr>
          <a:xfrm>
            <a:off x="4572001" y="3669693"/>
            <a:ext cx="451242" cy="300339"/>
            <a:chOff x="4572001" y="3669693"/>
            <a:chExt cx="451242" cy="300339"/>
          </a:xfrm>
        </p:grpSpPr>
        <p:sp>
          <p:nvSpPr>
            <p:cNvPr id="50" name="TextBox 49"/>
            <p:cNvSpPr txBox="1"/>
            <p:nvPr/>
          </p:nvSpPr>
          <p:spPr>
            <a:xfrm>
              <a:off x="4604143" y="3669693"/>
              <a:ext cx="419100" cy="300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600" b="1" dirty="0"/>
                <a:t>C</a:t>
              </a:r>
              <a:r>
                <a:rPr lang="en-US" sz="1600" b="1" dirty="0" smtClean="0"/>
                <a:t>V</a:t>
              </a:r>
            </a:p>
          </p:txBody>
        </p:sp>
        <p:cxnSp>
          <p:nvCxnSpPr>
            <p:cNvPr id="53" name="Straight Connector 52"/>
            <p:cNvCxnSpPr/>
            <p:nvPr/>
          </p:nvCxnSpPr>
          <p:spPr>
            <a:xfrm rot="10800000" flipV="1">
              <a:off x="4572001" y="3695963"/>
              <a:ext cx="0" cy="228600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" name="Straight Connector 53"/>
          <p:cNvCxnSpPr/>
          <p:nvPr/>
        </p:nvCxnSpPr>
        <p:spPr>
          <a:xfrm rot="5400000" flipV="1">
            <a:off x="8576455" y="990936"/>
            <a:ext cx="0" cy="10058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62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33400"/>
          </a:xfrm>
        </p:spPr>
        <p:txBody>
          <a:bodyPr lIns="182880" tIns="0" rIns="0" bIns="0">
            <a:normAutofit/>
          </a:bodyPr>
          <a:lstStyle/>
          <a:p>
            <a:pPr algn="l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EVM Cost Performance - Simplified Example</a:t>
            </a:r>
            <a:endParaRPr lang="en-US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04636695"/>
              </p:ext>
            </p:extLst>
          </p:nvPr>
        </p:nvGraphicFramePr>
        <p:xfrm>
          <a:off x="20470" y="506415"/>
          <a:ext cx="8285329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854948" y="969444"/>
            <a:ext cx="3021851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b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1" dirty="0" smtClean="0">
                <a:solidFill>
                  <a:srgbClr val="009900"/>
                </a:solidFill>
              </a:rPr>
              <a:t> PROJ BUDGET = 2,000+150 = 2,150</a:t>
            </a:r>
          </a:p>
        </p:txBody>
      </p:sp>
      <p:cxnSp>
        <p:nvCxnSpPr>
          <p:cNvPr id="18" name="Straight Connector 17"/>
          <p:cNvCxnSpPr/>
          <p:nvPr/>
        </p:nvCxnSpPr>
        <p:spPr>
          <a:xfrm rot="5400000" flipV="1">
            <a:off x="6665865" y="1277114"/>
            <a:ext cx="0" cy="484632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956164" y="1219200"/>
            <a:ext cx="7114032" cy="274320"/>
            <a:chOff x="946639" y="1461016"/>
            <a:chExt cx="7114032" cy="274320"/>
          </a:xfrm>
        </p:grpSpPr>
        <p:sp>
          <p:nvSpPr>
            <p:cNvPr id="11" name="Rectangle 10"/>
            <p:cNvSpPr/>
            <p:nvPr/>
          </p:nvSpPr>
          <p:spPr>
            <a:xfrm>
              <a:off x="946639" y="1461016"/>
              <a:ext cx="7114032" cy="274320"/>
            </a:xfrm>
            <a:prstGeom prst="rect">
              <a:avLst/>
            </a:prstGeom>
            <a:solidFill>
              <a:srgbClr val="FF0000">
                <a:alpha val="11000"/>
              </a:srgb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dirty="0" smtClean="0">
                  <a:solidFill>
                    <a:schemeClr val="tx1"/>
                  </a:solidFill>
                </a:rPr>
                <a:t>                      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28800" y="1478576"/>
              <a:ext cx="1920240" cy="246888"/>
            </a:xfrm>
            <a:prstGeom prst="rect">
              <a:avLst/>
            </a:prstGeom>
            <a:solidFill>
              <a:srgbClr val="FFE5E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dirty="0" smtClean="0">
                  <a:solidFill>
                    <a:schemeClr val="tx1"/>
                  </a:solidFill>
                </a:rPr>
                <a:t>MGT RES @ 7.5% = 150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4608" y="5526741"/>
            <a:ext cx="2377440" cy="12311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 smtClean="0"/>
              <a:t> </a:t>
            </a:r>
            <a:r>
              <a:rPr lang="en-US" sz="2000" b="1" dirty="0"/>
              <a:t>SV= 800-1,000 = -200</a:t>
            </a:r>
          </a:p>
          <a:p>
            <a:r>
              <a:rPr lang="en-US" sz="2000" b="1" dirty="0"/>
              <a:t> SPI= 800/1,000 = </a:t>
            </a:r>
            <a:r>
              <a:rPr lang="en-US" sz="2000" b="1" dirty="0" smtClean="0"/>
              <a:t>0.80</a:t>
            </a:r>
          </a:p>
          <a:p>
            <a:r>
              <a:rPr lang="en-US" sz="2000" b="1" dirty="0"/>
              <a:t> </a:t>
            </a:r>
            <a:r>
              <a:rPr lang="en-US" sz="2000" b="1" dirty="0" smtClean="0"/>
              <a:t>CV  = 800K-900 = -100</a:t>
            </a:r>
          </a:p>
          <a:p>
            <a:r>
              <a:rPr lang="en-US" sz="2000" b="1" dirty="0" smtClean="0"/>
              <a:t> CPI = 800/900 = 0.89</a:t>
            </a:r>
          </a:p>
        </p:txBody>
      </p:sp>
      <p:cxnSp>
        <p:nvCxnSpPr>
          <p:cNvPr id="30" name="Straight Connector 29"/>
          <p:cNvCxnSpPr/>
          <p:nvPr/>
        </p:nvCxnSpPr>
        <p:spPr>
          <a:xfrm rot="5400000" flipV="1">
            <a:off x="6661040" y="1504515"/>
            <a:ext cx="0" cy="4846320"/>
          </a:xfrm>
          <a:prstGeom prst="line">
            <a:avLst/>
          </a:pr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128859" y="3614211"/>
            <a:ext cx="18288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600"/>
              </a:spcBef>
              <a:defRPr sz="1600" b="1">
                <a:solidFill>
                  <a:srgbClr val="009900"/>
                </a:solidFill>
              </a:defRPr>
            </a:lvl1pPr>
          </a:lstStyle>
          <a:p>
            <a:pPr>
              <a:spcBef>
                <a:spcPts val="0"/>
              </a:spcBef>
            </a:pPr>
            <a:r>
              <a:rPr lang="en-US" sz="1200" dirty="0" smtClean="0">
                <a:solidFill>
                  <a:srgbClr val="FF0000"/>
                </a:solidFill>
              </a:rPr>
              <a:t>AC 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34520" y="3835092"/>
            <a:ext cx="18288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600"/>
              </a:spcBef>
              <a:defRPr sz="1600" b="1">
                <a:solidFill>
                  <a:srgbClr val="009900"/>
                </a:solidFill>
              </a:defRPr>
            </a:lvl1pPr>
          </a:lstStyle>
          <a:p>
            <a:pPr>
              <a:spcBef>
                <a:spcPts val="0"/>
              </a:spcBef>
            </a:pPr>
            <a:r>
              <a:rPr lang="en-US" sz="1200" dirty="0" smtClean="0">
                <a:solidFill>
                  <a:srgbClr val="0000FF"/>
                </a:solidFill>
              </a:rPr>
              <a:t>EV 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09280" y="3371020"/>
            <a:ext cx="182880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>
              <a:spcBef>
                <a:spcPts val="600"/>
              </a:spcBef>
              <a:defRPr sz="1600" b="1">
                <a:solidFill>
                  <a:srgbClr val="009900"/>
                </a:solidFill>
              </a:defRPr>
            </a:lvl1pPr>
          </a:lstStyle>
          <a:p>
            <a:pPr>
              <a:spcBef>
                <a:spcPts val="0"/>
              </a:spcBef>
            </a:pPr>
            <a:r>
              <a:rPr lang="en-US" sz="1200" dirty="0" smtClean="0"/>
              <a:t>PV </a:t>
            </a:r>
            <a:endParaRPr lang="en-US" sz="1200" dirty="0"/>
          </a:p>
        </p:txBody>
      </p:sp>
      <p:sp>
        <p:nvSpPr>
          <p:cNvPr id="40" name="TextBox 39"/>
          <p:cNvSpPr txBox="1"/>
          <p:nvPr/>
        </p:nvSpPr>
        <p:spPr>
          <a:xfrm rot="19482696">
            <a:off x="2421872" y="3961976"/>
            <a:ext cx="91440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>
              <a:spcBef>
                <a:spcPts val="600"/>
              </a:spcBef>
              <a:defRPr sz="1600" b="1">
                <a:solidFill>
                  <a:srgbClr val="009900"/>
                </a:solidFill>
              </a:defRPr>
            </a:lvl1pPr>
          </a:lstStyle>
          <a:p>
            <a:pPr>
              <a:spcBef>
                <a:spcPts val="0"/>
              </a:spcBef>
            </a:pPr>
            <a:r>
              <a:rPr lang="en-US" sz="1200" dirty="0" smtClean="0"/>
              <a:t>Cost Baseline</a:t>
            </a:r>
            <a:endParaRPr lang="en-US" sz="12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1913953" y="1509821"/>
            <a:ext cx="6282298" cy="4381204"/>
            <a:chOff x="1913953" y="1752896"/>
            <a:chExt cx="6282298" cy="4381204"/>
          </a:xfrm>
        </p:grpSpPr>
        <p:sp>
          <p:nvSpPr>
            <p:cNvPr id="12" name="TextBox 11"/>
            <p:cNvSpPr txBox="1"/>
            <p:nvPr/>
          </p:nvSpPr>
          <p:spPr>
            <a:xfrm>
              <a:off x="1913953" y="1752896"/>
              <a:ext cx="1257872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spcBef>
                  <a:spcPts val="600"/>
                </a:spcBef>
                <a:defRPr sz="1600" b="1">
                  <a:solidFill>
                    <a:srgbClr val="009900"/>
                  </a:solidFill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en-US" dirty="0" smtClean="0"/>
                <a:t>BAC = 2,000</a:t>
              </a:r>
              <a:endParaRPr lang="en-US" dirty="0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3683944" y="5905500"/>
              <a:ext cx="4512307" cy="228600"/>
              <a:chOff x="3683944" y="5905500"/>
              <a:chExt cx="4512307" cy="228600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3683944" y="5905500"/>
                <a:ext cx="252111" cy="228600"/>
              </a:xfrm>
              <a:prstGeom prst="rect">
                <a:avLst/>
              </a:prstGeom>
              <a:noFill/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7944140" y="5905500"/>
                <a:ext cx="252111" cy="2286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24" name="Straight Connector 23"/>
            <p:cNvCxnSpPr/>
            <p:nvPr/>
          </p:nvCxnSpPr>
          <p:spPr>
            <a:xfrm rot="10800000" flipV="1">
              <a:off x="3800476" y="3124199"/>
              <a:ext cx="0" cy="2743200"/>
            </a:xfrm>
            <a:prstGeom prst="line">
              <a:avLst/>
            </a:prstGeom>
            <a:ln w="190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ectangle 45"/>
          <p:cNvSpPr/>
          <p:nvPr/>
        </p:nvSpPr>
        <p:spPr>
          <a:xfrm>
            <a:off x="6530050" y="5673525"/>
            <a:ext cx="252111" cy="228600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 rot="5400000" flipV="1">
            <a:off x="8576455" y="990936"/>
            <a:ext cx="0" cy="10058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4572001" y="3669693"/>
            <a:ext cx="451242" cy="300339"/>
            <a:chOff x="4572001" y="3669693"/>
            <a:chExt cx="451242" cy="300339"/>
          </a:xfrm>
        </p:grpSpPr>
        <p:sp>
          <p:nvSpPr>
            <p:cNvPr id="51" name="TextBox 50"/>
            <p:cNvSpPr txBox="1"/>
            <p:nvPr/>
          </p:nvSpPr>
          <p:spPr>
            <a:xfrm>
              <a:off x="4604143" y="3669693"/>
              <a:ext cx="419100" cy="300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600" b="1" dirty="0"/>
                <a:t>C</a:t>
              </a:r>
              <a:r>
                <a:rPr lang="en-US" sz="1600" b="1" dirty="0" smtClean="0"/>
                <a:t>V</a:t>
              </a:r>
            </a:p>
          </p:txBody>
        </p:sp>
        <p:cxnSp>
          <p:nvCxnSpPr>
            <p:cNvPr id="52" name="Straight Connector 51"/>
            <p:cNvCxnSpPr/>
            <p:nvPr/>
          </p:nvCxnSpPr>
          <p:spPr>
            <a:xfrm rot="10800000" flipV="1">
              <a:off x="4572001" y="3695963"/>
              <a:ext cx="0" cy="228600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26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33400"/>
          </a:xfrm>
        </p:spPr>
        <p:txBody>
          <a:bodyPr lIns="182880" tIns="0" rIns="0" bIns="0">
            <a:normAutofit/>
          </a:bodyPr>
          <a:lstStyle/>
          <a:p>
            <a:pPr algn="l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EVM Cost Performance - Simplified Example</a:t>
            </a:r>
            <a:endParaRPr lang="en-US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995735051"/>
              </p:ext>
            </p:extLst>
          </p:nvPr>
        </p:nvGraphicFramePr>
        <p:xfrm>
          <a:off x="20470" y="506415"/>
          <a:ext cx="8285329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383440" y="762981"/>
            <a:ext cx="457200" cy="20800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600" b="1" dirty="0" smtClean="0">
                <a:solidFill>
                  <a:srgbClr val="FF0000"/>
                </a:solidFill>
              </a:rPr>
              <a:t>EAC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54948" y="969444"/>
            <a:ext cx="3021851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b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1" dirty="0" smtClean="0">
                <a:solidFill>
                  <a:srgbClr val="FF0000"/>
                </a:solidFill>
              </a:rPr>
              <a:t> PROJ BUDGET = 2,000+150 = 2,150</a:t>
            </a:r>
          </a:p>
        </p:txBody>
      </p:sp>
      <p:sp>
        <p:nvSpPr>
          <p:cNvPr id="15" name="TextBox 14"/>
          <p:cNvSpPr txBox="1"/>
          <p:nvPr/>
        </p:nvSpPr>
        <p:spPr>
          <a:xfrm rot="16200000">
            <a:off x="8004190" y="1033826"/>
            <a:ext cx="504136" cy="205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400" b="1" dirty="0" smtClean="0"/>
              <a:t>VAC</a:t>
            </a:r>
          </a:p>
        </p:txBody>
      </p:sp>
      <p:cxnSp>
        <p:nvCxnSpPr>
          <p:cNvPr id="18" name="Straight Connector 17"/>
          <p:cNvCxnSpPr/>
          <p:nvPr/>
        </p:nvCxnSpPr>
        <p:spPr>
          <a:xfrm rot="5400000" flipV="1">
            <a:off x="6665865" y="1277114"/>
            <a:ext cx="0" cy="484632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6200000">
            <a:off x="7472257" y="2466471"/>
            <a:ext cx="1872270" cy="205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b="1" dirty="0" smtClean="0">
                <a:solidFill>
                  <a:srgbClr val="FF00FF"/>
                </a:solidFill>
              </a:rPr>
              <a:t>ETC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956164" y="1219200"/>
            <a:ext cx="7114032" cy="274320"/>
            <a:chOff x="946639" y="1461016"/>
            <a:chExt cx="7114032" cy="274320"/>
          </a:xfrm>
        </p:grpSpPr>
        <p:sp>
          <p:nvSpPr>
            <p:cNvPr id="11" name="Rectangle 10"/>
            <p:cNvSpPr/>
            <p:nvPr/>
          </p:nvSpPr>
          <p:spPr>
            <a:xfrm>
              <a:off x="946639" y="1461016"/>
              <a:ext cx="7114032" cy="274320"/>
            </a:xfrm>
            <a:prstGeom prst="rect">
              <a:avLst/>
            </a:prstGeom>
            <a:solidFill>
              <a:srgbClr val="FF0000">
                <a:alpha val="11000"/>
              </a:srgb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dirty="0" smtClean="0">
                  <a:solidFill>
                    <a:schemeClr val="tx1"/>
                  </a:solidFill>
                </a:rPr>
                <a:t>                      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28800" y="1478576"/>
              <a:ext cx="1920240" cy="246888"/>
            </a:xfrm>
            <a:prstGeom prst="rect">
              <a:avLst/>
            </a:prstGeom>
            <a:solidFill>
              <a:srgbClr val="FFE5E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dirty="0" smtClean="0">
                  <a:solidFill>
                    <a:schemeClr val="tx1"/>
                  </a:solidFill>
                </a:rPr>
                <a:t>MGT RES @ 7.5% = 150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235477" y="6127973"/>
            <a:ext cx="2818675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 smtClean="0"/>
              <a:t> VAC = 2,000-2,250 = -250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161" y="5562600"/>
            <a:ext cx="2377440" cy="12311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 smtClean="0"/>
              <a:t> </a:t>
            </a:r>
            <a:r>
              <a:rPr lang="en-US" sz="2000" b="1" dirty="0"/>
              <a:t>SV= 800-1,000 = -200</a:t>
            </a:r>
          </a:p>
          <a:p>
            <a:r>
              <a:rPr lang="en-US" sz="2000" b="1" dirty="0"/>
              <a:t> SPI= 800/1,000 = 0.80 </a:t>
            </a:r>
            <a:r>
              <a:rPr lang="en-US" sz="2000" b="1" dirty="0" smtClean="0"/>
              <a:t> </a:t>
            </a:r>
          </a:p>
          <a:p>
            <a:r>
              <a:rPr lang="en-US" sz="2000" b="1" dirty="0"/>
              <a:t> </a:t>
            </a:r>
            <a:r>
              <a:rPr lang="en-US" sz="2000" b="1" dirty="0" smtClean="0"/>
              <a:t>CV  = 800K-900 = -100</a:t>
            </a:r>
          </a:p>
          <a:p>
            <a:r>
              <a:rPr lang="en-US" sz="2000" b="1" dirty="0" smtClean="0"/>
              <a:t> CPI = 800/900 = 0.89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55960" y="6114325"/>
            <a:ext cx="2651760" cy="6155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 smtClean="0"/>
              <a:t> EAC = 2,000/.89 = 2,250</a:t>
            </a:r>
          </a:p>
          <a:p>
            <a:r>
              <a:rPr lang="en-US" sz="2000" b="1" dirty="0" smtClean="0"/>
              <a:t> ETC = 2,250-900 = 1,350</a:t>
            </a:r>
          </a:p>
        </p:txBody>
      </p:sp>
      <p:cxnSp>
        <p:nvCxnSpPr>
          <p:cNvPr id="30" name="Straight Connector 29"/>
          <p:cNvCxnSpPr/>
          <p:nvPr/>
        </p:nvCxnSpPr>
        <p:spPr>
          <a:xfrm rot="5400000" flipV="1">
            <a:off x="6661040" y="1504515"/>
            <a:ext cx="0" cy="4846320"/>
          </a:xfrm>
          <a:prstGeom prst="line">
            <a:avLst/>
          </a:pr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 flipV="1">
            <a:off x="8462445" y="327370"/>
            <a:ext cx="0" cy="128016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 flipV="1">
            <a:off x="8994101" y="1527086"/>
            <a:ext cx="0" cy="2377440"/>
          </a:xfrm>
          <a:prstGeom prst="line">
            <a:avLst/>
          </a:prstGeom>
          <a:ln>
            <a:solidFill>
              <a:srgbClr val="FF00FF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10800000" flipV="1">
            <a:off x="8503295" y="979025"/>
            <a:ext cx="0" cy="2697480"/>
          </a:xfrm>
          <a:prstGeom prst="line">
            <a:avLst/>
          </a:prstGeom>
          <a:ln>
            <a:solidFill>
              <a:srgbClr val="FF00FF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10800000" flipV="1">
            <a:off x="8345351" y="979605"/>
            <a:ext cx="0" cy="50292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 flipV="1">
            <a:off x="8576455" y="990936"/>
            <a:ext cx="0" cy="10058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 rot="16200000">
            <a:off x="8074859" y="2391838"/>
            <a:ext cx="1636059" cy="205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b="1" dirty="0" smtClean="0">
                <a:solidFill>
                  <a:srgbClr val="FF00FF"/>
                </a:solidFill>
              </a:rPr>
              <a:t>Work Remaining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128859" y="3614211"/>
            <a:ext cx="18288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600"/>
              </a:spcBef>
              <a:defRPr sz="1600" b="1">
                <a:solidFill>
                  <a:srgbClr val="009900"/>
                </a:solidFill>
              </a:defRPr>
            </a:lvl1pPr>
          </a:lstStyle>
          <a:p>
            <a:pPr>
              <a:spcBef>
                <a:spcPts val="0"/>
              </a:spcBef>
            </a:pPr>
            <a:r>
              <a:rPr lang="en-US" sz="1200" dirty="0" smtClean="0">
                <a:solidFill>
                  <a:srgbClr val="FF0000"/>
                </a:solidFill>
              </a:rPr>
              <a:t>AC 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34520" y="3835092"/>
            <a:ext cx="18288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600"/>
              </a:spcBef>
              <a:defRPr sz="1600" b="1">
                <a:solidFill>
                  <a:srgbClr val="009900"/>
                </a:solidFill>
              </a:defRPr>
            </a:lvl1pPr>
          </a:lstStyle>
          <a:p>
            <a:pPr>
              <a:spcBef>
                <a:spcPts val="0"/>
              </a:spcBef>
            </a:pPr>
            <a:r>
              <a:rPr lang="en-US" sz="1200" dirty="0" smtClean="0">
                <a:solidFill>
                  <a:srgbClr val="0000FF"/>
                </a:solidFill>
              </a:rPr>
              <a:t>EV 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09280" y="3371020"/>
            <a:ext cx="182880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>
              <a:spcBef>
                <a:spcPts val="600"/>
              </a:spcBef>
              <a:defRPr sz="1600" b="1">
                <a:solidFill>
                  <a:srgbClr val="009900"/>
                </a:solidFill>
              </a:defRPr>
            </a:lvl1pPr>
          </a:lstStyle>
          <a:p>
            <a:pPr>
              <a:spcBef>
                <a:spcPts val="0"/>
              </a:spcBef>
            </a:pPr>
            <a:r>
              <a:rPr lang="en-US" sz="1200" dirty="0" smtClean="0"/>
              <a:t>PV </a:t>
            </a:r>
            <a:endParaRPr lang="en-US" sz="1200" dirty="0"/>
          </a:p>
        </p:txBody>
      </p:sp>
      <p:sp>
        <p:nvSpPr>
          <p:cNvPr id="40" name="TextBox 39"/>
          <p:cNvSpPr txBox="1"/>
          <p:nvPr/>
        </p:nvSpPr>
        <p:spPr>
          <a:xfrm rot="19482696">
            <a:off x="2421872" y="3961976"/>
            <a:ext cx="91440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>
              <a:spcBef>
                <a:spcPts val="600"/>
              </a:spcBef>
              <a:defRPr sz="1600" b="1">
                <a:solidFill>
                  <a:srgbClr val="009900"/>
                </a:solidFill>
              </a:defRPr>
            </a:lvl1pPr>
          </a:lstStyle>
          <a:p>
            <a:pPr>
              <a:spcBef>
                <a:spcPts val="0"/>
              </a:spcBef>
            </a:pPr>
            <a:r>
              <a:rPr lang="en-US" sz="1200" dirty="0" smtClean="0"/>
              <a:t>Cost Baseline</a:t>
            </a:r>
            <a:endParaRPr lang="en-US" sz="1200" dirty="0"/>
          </a:p>
        </p:txBody>
      </p:sp>
      <p:cxnSp>
        <p:nvCxnSpPr>
          <p:cNvPr id="41" name="Straight Connector 40"/>
          <p:cNvCxnSpPr/>
          <p:nvPr/>
        </p:nvCxnSpPr>
        <p:spPr>
          <a:xfrm rot="10800000" flipV="1">
            <a:off x="8763000" y="1524580"/>
            <a:ext cx="0" cy="214884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 rot="16200000">
            <a:off x="7842378" y="2388752"/>
            <a:ext cx="1636059" cy="205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b="1" dirty="0" smtClean="0"/>
              <a:t>Funds Remaining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378905" y="4343400"/>
            <a:ext cx="4435312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 smtClean="0"/>
              <a:t> TCPI</a:t>
            </a:r>
            <a:r>
              <a:rPr lang="en-US" sz="2000" b="1" baseline="-25000" dirty="0" smtClean="0"/>
              <a:t>BAC</a:t>
            </a:r>
            <a:r>
              <a:rPr lang="en-US" sz="2000" b="1" dirty="0" smtClean="0"/>
              <a:t> = (2,000-800)/(2,000-900) = 1.09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373217" y="4797623"/>
            <a:ext cx="4435312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 smtClean="0"/>
              <a:t> TCPI</a:t>
            </a:r>
            <a:r>
              <a:rPr lang="en-US" sz="2000" b="1" baseline="-25000" dirty="0" smtClean="0"/>
              <a:t>EAC</a:t>
            </a:r>
            <a:r>
              <a:rPr lang="en-US" sz="2000" b="1" dirty="0" smtClean="0"/>
              <a:t> = (2,000-800)/(2,250-900) = 0.89</a:t>
            </a:r>
          </a:p>
        </p:txBody>
      </p:sp>
      <p:cxnSp>
        <p:nvCxnSpPr>
          <p:cNvPr id="45" name="Straight Connector 44"/>
          <p:cNvCxnSpPr/>
          <p:nvPr/>
        </p:nvCxnSpPr>
        <p:spPr>
          <a:xfrm rot="10800000" flipV="1">
            <a:off x="8763000" y="978328"/>
            <a:ext cx="0" cy="50292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/>
          <p:cNvGrpSpPr/>
          <p:nvPr/>
        </p:nvGrpSpPr>
        <p:grpSpPr>
          <a:xfrm>
            <a:off x="1913953" y="1509821"/>
            <a:ext cx="6282298" cy="4392304"/>
            <a:chOff x="1913953" y="1509821"/>
            <a:chExt cx="6282298" cy="4392304"/>
          </a:xfrm>
        </p:grpSpPr>
        <p:grpSp>
          <p:nvGrpSpPr>
            <p:cNvPr id="25" name="Group 24"/>
            <p:cNvGrpSpPr/>
            <p:nvPr/>
          </p:nvGrpSpPr>
          <p:grpSpPr>
            <a:xfrm>
              <a:off x="1913953" y="1509821"/>
              <a:ext cx="6282298" cy="4381204"/>
              <a:chOff x="1913953" y="1752896"/>
              <a:chExt cx="6282298" cy="4381204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1913953" y="1752896"/>
                <a:ext cx="1257872" cy="24622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spcBef>
                    <a:spcPts val="600"/>
                  </a:spcBef>
                  <a:defRPr sz="1600" b="1">
                    <a:solidFill>
                      <a:srgbClr val="009900"/>
                    </a:solidFill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dirty="0" smtClean="0"/>
                  <a:t>BAC = 2,000</a:t>
                </a:r>
                <a:endParaRPr lang="en-US" dirty="0"/>
              </a:p>
            </p:txBody>
          </p:sp>
          <p:grpSp>
            <p:nvGrpSpPr>
              <p:cNvPr id="23" name="Group 22"/>
              <p:cNvGrpSpPr/>
              <p:nvPr/>
            </p:nvGrpSpPr>
            <p:grpSpPr>
              <a:xfrm>
                <a:off x="3683944" y="5905500"/>
                <a:ext cx="4512307" cy="228600"/>
                <a:chOff x="3683944" y="5905500"/>
                <a:chExt cx="4512307" cy="228600"/>
              </a:xfrm>
            </p:grpSpPr>
            <p:sp>
              <p:nvSpPr>
                <p:cNvPr id="21" name="Rectangle 20"/>
                <p:cNvSpPr/>
                <p:nvPr/>
              </p:nvSpPr>
              <p:spPr>
                <a:xfrm>
                  <a:off x="3683944" y="5905500"/>
                  <a:ext cx="252111" cy="228600"/>
                </a:xfrm>
                <a:prstGeom prst="rect">
                  <a:avLst/>
                </a:prstGeom>
                <a:noFill/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7944140" y="5905500"/>
                  <a:ext cx="252111" cy="228600"/>
                </a:xfrm>
                <a:prstGeom prst="rect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24" name="Straight Connector 23"/>
              <p:cNvCxnSpPr/>
              <p:nvPr/>
            </p:nvCxnSpPr>
            <p:spPr>
              <a:xfrm rot="10800000" flipV="1">
                <a:off x="3800476" y="3124199"/>
                <a:ext cx="0" cy="2743200"/>
              </a:xfrm>
              <a:prstGeom prst="line">
                <a:avLst/>
              </a:prstGeom>
              <a:ln w="19050">
                <a:solidFill>
                  <a:srgbClr val="FF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Rectangle 45"/>
            <p:cNvSpPr/>
            <p:nvPr/>
          </p:nvSpPr>
          <p:spPr>
            <a:xfrm>
              <a:off x="6530050" y="5673525"/>
              <a:ext cx="252111" cy="228600"/>
            </a:xfrm>
            <a:prstGeom prst="rect">
              <a:avLst/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572001" y="3669693"/>
            <a:ext cx="451242" cy="300339"/>
            <a:chOff x="4572001" y="3669693"/>
            <a:chExt cx="451242" cy="300339"/>
          </a:xfrm>
        </p:grpSpPr>
        <p:sp>
          <p:nvSpPr>
            <p:cNvPr id="49" name="TextBox 48"/>
            <p:cNvSpPr txBox="1"/>
            <p:nvPr/>
          </p:nvSpPr>
          <p:spPr>
            <a:xfrm>
              <a:off x="4604143" y="3669693"/>
              <a:ext cx="419100" cy="300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600" b="1" dirty="0"/>
                <a:t>C</a:t>
              </a:r>
              <a:r>
                <a:rPr lang="en-US" sz="1600" b="1" dirty="0" smtClean="0"/>
                <a:t>V</a:t>
              </a:r>
            </a:p>
          </p:txBody>
        </p:sp>
        <p:cxnSp>
          <p:nvCxnSpPr>
            <p:cNvPr id="50" name="Straight Connector 49"/>
            <p:cNvCxnSpPr/>
            <p:nvPr/>
          </p:nvCxnSpPr>
          <p:spPr>
            <a:xfrm rot="10800000" flipV="1">
              <a:off x="4572001" y="3695963"/>
              <a:ext cx="0" cy="228600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69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8" grpId="0" animBg="1"/>
      <p:bldP spid="26" grpId="0" animBg="1"/>
      <p:bldP spid="27" grpId="0" animBg="1"/>
      <p:bldP spid="36" grpId="0"/>
      <p:bldP spid="42" grpId="0"/>
      <p:bldP spid="43" grpId="0" animBg="1"/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4725" y="2137849"/>
            <a:ext cx="9006840" cy="369332"/>
          </a:xfrm>
          <a:prstGeom prst="rect">
            <a:avLst/>
          </a:prstGeom>
          <a:noFill/>
        </p:spPr>
        <p:txBody>
          <a:bodyPr wrap="square" tIns="0" rIns="0" bIns="0" rtlCol="0" anchor="ctr" anchorCtr="0">
            <a:spAutoFit/>
          </a:bodyPr>
          <a:lstStyle/>
          <a:p>
            <a:pPr marL="287338" indent="-287338">
              <a:spcBef>
                <a:spcPts val="1800"/>
              </a:spcBef>
            </a:pPr>
            <a:r>
              <a:rPr lang="en-US" sz="2400" dirty="0" smtClean="0"/>
              <a:t>3. 			      = </a:t>
            </a:r>
            <a:r>
              <a:rPr lang="en-US" sz="2400" dirty="0"/>
              <a:t>900 + 1,200/(0.89 x 0.80) = </a:t>
            </a:r>
            <a:r>
              <a:rPr lang="en-US" sz="2400" dirty="0">
                <a:solidFill>
                  <a:srgbClr val="FF0000"/>
                </a:solidFill>
              </a:rPr>
              <a:t>2,588</a:t>
            </a:r>
            <a:endParaRPr lang="en-US" sz="2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357" y="18324"/>
            <a:ext cx="9149357" cy="502920"/>
          </a:xfrm>
        </p:spPr>
        <p:txBody>
          <a:bodyPr lIns="182880" t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EAC(Cost) in the Last Example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6388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17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0993" y="762000"/>
            <a:ext cx="8763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4163" indent="-284163">
              <a:spcBef>
                <a:spcPts val="1800"/>
              </a:spcBef>
              <a:buAutoNum type="arabicPeriod"/>
            </a:pPr>
            <a:r>
              <a:rPr lang="en-US" sz="2400" dirty="0" smtClean="0"/>
              <a:t> 	</a:t>
            </a:r>
            <a:r>
              <a:rPr lang="en-US" sz="2400" dirty="0"/>
              <a:t> </a:t>
            </a:r>
            <a:r>
              <a:rPr lang="en-US" sz="2400" dirty="0" smtClean="0"/>
              <a:t>           = 2,000/0.89 = </a:t>
            </a:r>
            <a:r>
              <a:rPr lang="en-US" sz="2400" dirty="0" smtClean="0">
                <a:solidFill>
                  <a:srgbClr val="FF0000"/>
                </a:solidFill>
              </a:rPr>
              <a:t>2,250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68643" y="676275"/>
            <a:ext cx="1552720" cy="677108"/>
            <a:chOff x="6205227" y="2223448"/>
            <a:chExt cx="1552720" cy="677108"/>
          </a:xfrm>
        </p:grpSpPr>
        <p:sp>
          <p:nvSpPr>
            <p:cNvPr id="9" name="Rectangle 8"/>
            <p:cNvSpPr/>
            <p:nvPr/>
          </p:nvSpPr>
          <p:spPr>
            <a:xfrm>
              <a:off x="7072147" y="2223448"/>
              <a:ext cx="685800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2400" u="sng" dirty="0" smtClean="0"/>
                <a:t>BAC</a:t>
              </a:r>
            </a:p>
            <a:p>
              <a:pPr algn="ctr">
                <a:lnSpc>
                  <a:spcPts val="2400"/>
                </a:lnSpc>
              </a:pPr>
              <a:r>
                <a:rPr lang="en-US" sz="2400" dirty="0" smtClean="0"/>
                <a:t>CPI</a:t>
              </a:r>
              <a:endParaRPr lang="en-US" sz="24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205227" y="2348552"/>
              <a:ext cx="990600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2400" dirty="0" smtClean="0"/>
                <a:t>EAC =</a:t>
              </a:r>
              <a:endParaRPr lang="en-US" sz="24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2743200"/>
            <a:ext cx="82296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tIns="0" rIns="0" bIns="0" rtlCol="0" anchor="ctr" anchorCtr="0">
            <a:spAutoFit/>
          </a:bodyPr>
          <a:lstStyle/>
          <a:p>
            <a:pPr marL="349250" indent="-349250">
              <a:spcBef>
                <a:spcPts val="1800"/>
              </a:spcBef>
            </a:pPr>
            <a:r>
              <a:rPr lang="en-US" sz="2400" dirty="0" smtClean="0"/>
              <a:t> 4. EAC </a:t>
            </a:r>
            <a:r>
              <a:rPr lang="en-US" sz="2400" dirty="0"/>
              <a:t>= AC + </a:t>
            </a:r>
            <a:r>
              <a:rPr lang="en-US" sz="2400" dirty="0" smtClean="0"/>
              <a:t>new bottom up ETC </a:t>
            </a:r>
            <a:r>
              <a:rPr lang="en-US" sz="2400" dirty="0"/>
              <a:t>= 900 + </a:t>
            </a:r>
            <a:r>
              <a:rPr lang="en-US" sz="2400" dirty="0" smtClean="0"/>
              <a:t>1,400 (say) </a:t>
            </a:r>
            <a:r>
              <a:rPr lang="en-US" sz="2400" dirty="0"/>
              <a:t>= </a:t>
            </a:r>
            <a:r>
              <a:rPr lang="en-US" sz="2400" dirty="0" smtClean="0">
                <a:solidFill>
                  <a:srgbClr val="FF0000"/>
                </a:solidFill>
              </a:rPr>
              <a:t>2,300</a:t>
            </a:r>
            <a:endParaRPr lang="en-US" sz="2400" dirty="0" smtClean="0"/>
          </a:p>
        </p:txBody>
      </p:sp>
      <p:sp>
        <p:nvSpPr>
          <p:cNvPr id="19" name="Rectangle 18"/>
          <p:cNvSpPr/>
          <p:nvPr/>
        </p:nvSpPr>
        <p:spPr>
          <a:xfrm>
            <a:off x="97808" y="1447800"/>
            <a:ext cx="8138160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2575" indent="-282575">
              <a:spcBef>
                <a:spcPts val="1800"/>
              </a:spcBef>
            </a:pPr>
            <a:r>
              <a:rPr lang="en-US" sz="2400" dirty="0" smtClean="0"/>
              <a:t>2. EAC </a:t>
            </a:r>
            <a:r>
              <a:rPr lang="en-US" sz="2400" dirty="0"/>
              <a:t>= AC + (BAC – EV </a:t>
            </a:r>
            <a:r>
              <a:rPr lang="en-US" sz="2400" dirty="0" smtClean="0"/>
              <a:t>) = 900 + (2,000 – 800) = </a:t>
            </a:r>
            <a:r>
              <a:rPr lang="en-US" sz="2400" dirty="0" smtClean="0">
                <a:solidFill>
                  <a:srgbClr val="FF0000"/>
                </a:solidFill>
              </a:rPr>
              <a:t>2,100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21341" y="1995808"/>
            <a:ext cx="2779059" cy="677108"/>
            <a:chOff x="954741" y="5938845"/>
            <a:chExt cx="2779059" cy="677108"/>
          </a:xfrm>
          <a:noFill/>
        </p:grpSpPr>
        <p:sp>
          <p:nvSpPr>
            <p:cNvPr id="25" name="Rectangle 24"/>
            <p:cNvSpPr/>
            <p:nvPr/>
          </p:nvSpPr>
          <p:spPr>
            <a:xfrm>
              <a:off x="954741" y="6073588"/>
              <a:ext cx="1371600" cy="369332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2400" dirty="0" smtClean="0"/>
                <a:t>EAC = AC +</a:t>
              </a:r>
              <a:endParaRPr lang="en-US" sz="2400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362200" y="5938845"/>
              <a:ext cx="1371600" cy="677108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2400" u="sng" dirty="0"/>
                <a:t>(</a:t>
              </a:r>
              <a:r>
                <a:rPr lang="en-US" sz="2400" u="sng" dirty="0" smtClean="0"/>
                <a:t>BAC – EV) </a:t>
              </a:r>
            </a:p>
            <a:p>
              <a:pPr algn="ctr">
                <a:lnSpc>
                  <a:spcPts val="2400"/>
                </a:lnSpc>
              </a:pPr>
              <a:r>
                <a:rPr lang="en-US" sz="2400" dirty="0" smtClean="0"/>
                <a:t>CPI x SPI</a:t>
              </a:r>
              <a:endParaRPr lang="en-US" sz="2400" dirty="0"/>
            </a:p>
          </p:txBody>
        </p:sp>
      </p:grp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82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 build="p"/>
      <p:bldP spid="4" grpId="0" uiExpand="1" build="p"/>
      <p:bldP spid="13" grpId="0" uiExpand="1" build="p" animBg="1"/>
      <p:bldP spid="19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33688"/>
            <a:ext cx="9130145" cy="472940"/>
          </a:xfrm>
        </p:spPr>
        <p:txBody>
          <a:bodyPr lIns="182880" t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Finding EV &amp; PV from Narrative when taking Uniform Rates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>
          <a:xfrm>
            <a:off x="4645025" y="3211512"/>
            <a:ext cx="4389120" cy="395128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endParaRPr lang="en-US" dirty="0"/>
          </a:p>
          <a:p>
            <a:pPr>
              <a:spcBef>
                <a:spcPts val="1200"/>
              </a:spcBef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492277"/>
            <a:ext cx="2895600" cy="365125"/>
          </a:xfrm>
        </p:spPr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18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6388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267812"/>
              </p:ext>
            </p:extLst>
          </p:nvPr>
        </p:nvGraphicFramePr>
        <p:xfrm>
          <a:off x="0" y="2362200"/>
          <a:ext cx="9144000" cy="36576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572000"/>
                <a:gridCol w="4572000"/>
              </a:tblGrid>
              <a:tr h="370840">
                <a:tc>
                  <a:txBody>
                    <a:bodyPr/>
                    <a:lstStyle/>
                    <a:p>
                      <a:pPr marL="284163" indent="0">
                        <a:buFont typeface="Arial" panose="020B0604020202020204" pitchFamily="34" charset="0"/>
                        <a:buNone/>
                      </a:pPr>
                      <a:r>
                        <a:rPr lang="en-US" sz="2400" dirty="0" smtClean="0"/>
                        <a:t>PV</a:t>
                      </a:r>
                      <a:endParaRPr lang="en-US" sz="2400" b="1" dirty="0"/>
                    </a:p>
                  </a:txBody>
                  <a:tcPr marT="91440" marB="9144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4163" indent="0">
                        <a:buFont typeface="Arial" panose="020B0604020202020204" pitchFamily="34" charset="0"/>
                        <a:buNone/>
                      </a:pPr>
                      <a:r>
                        <a:rPr lang="en-US" sz="2400" dirty="0" smtClean="0"/>
                        <a:t>EV</a:t>
                      </a:r>
                      <a:endParaRPr lang="en-US" sz="2400" b="1" dirty="0"/>
                    </a:p>
                  </a:txBody>
                  <a:tcPr marT="91440" marB="914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u="none" dirty="0" smtClean="0"/>
                        <a:t>Portioning BAC </a:t>
                      </a:r>
                      <a:r>
                        <a:rPr lang="en-US" sz="2400" dirty="0" smtClean="0"/>
                        <a:t>on the basis of </a:t>
                      </a:r>
                      <a:r>
                        <a:rPr lang="en-US" sz="2400" b="1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Fraction of Time Completed</a:t>
                      </a: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12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Portioning BAC </a:t>
                      </a:r>
                      <a:r>
                        <a:rPr lang="en-US" sz="2400" dirty="0" smtClean="0"/>
                        <a:t>on the basis of </a:t>
                      </a:r>
                      <a:r>
                        <a:rPr lang="en-US" sz="2400" b="1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Fraction of Work Completed</a:t>
                      </a:r>
                    </a:p>
                  </a:txBody>
                  <a:tcPr marT="91440" marB="91440"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Evaluating </a:t>
                      </a:r>
                      <a:r>
                        <a:rPr lang="en-US" sz="2400" b="1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Work Planned </a:t>
                      </a:r>
                      <a:r>
                        <a:rPr lang="en-US" sz="2400" dirty="0" smtClean="0"/>
                        <a:t>on the basis of Baselined </a:t>
                      </a:r>
                      <a:r>
                        <a:rPr lang="en-US" sz="2400" b="1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Cost per Unit</a:t>
                      </a:r>
                      <a:endParaRPr lang="en-US" sz="2400" b="1" u="non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12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Evaluating </a:t>
                      </a:r>
                      <a:r>
                        <a:rPr lang="en-US" sz="2400" b="1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Work Completed </a:t>
                      </a:r>
                      <a:r>
                        <a:rPr lang="en-US" sz="2400" dirty="0" smtClean="0"/>
                        <a:t>on the basis of Baselined </a:t>
                      </a:r>
                      <a:r>
                        <a:rPr lang="en-US" sz="2400" b="1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Cost per Unit</a:t>
                      </a:r>
                      <a:endParaRPr lang="en-US" sz="2400" b="1" u="non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Pitching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="1" dirty="0" smtClean="0"/>
                        <a:t>Time Completed </a:t>
                      </a:r>
                      <a:r>
                        <a:rPr lang="en-US" sz="2400" dirty="0" smtClean="0"/>
                        <a:t>against  </a:t>
                      </a:r>
                      <a:r>
                        <a:rPr lang="en-US" sz="2400" b="1" dirty="0" smtClean="0"/>
                        <a:t>PV per Unit Time </a:t>
                      </a:r>
                      <a:endParaRPr lang="en-US" sz="2400" b="1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2400" dirty="0"/>
                    </a:p>
                  </a:txBody>
                  <a:tcPr marT="91440" marB="9144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-13855" y="918200"/>
            <a:ext cx="915785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/>
              <a:t>Portioning BAC </a:t>
            </a:r>
            <a:r>
              <a:rPr lang="en-US" sz="2400" dirty="0" smtClean="0"/>
              <a:t>using </a:t>
            </a:r>
            <a:r>
              <a:rPr lang="en-US" sz="2400" b="1" dirty="0" smtClean="0"/>
              <a:t>Fraction of Time/Work Completed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/>
              <a:t>Evaluating Work Planned/Completed </a:t>
            </a:r>
            <a:r>
              <a:rPr lang="en-US" sz="2400" dirty="0" smtClean="0"/>
              <a:t>using </a:t>
            </a:r>
            <a:r>
              <a:rPr lang="en-US" sz="2400" b="1" dirty="0" smtClean="0"/>
              <a:t>Rate (Cost per Unit)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07713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357" y="18324"/>
            <a:ext cx="9149357" cy="502920"/>
          </a:xfrm>
        </p:spPr>
        <p:txBody>
          <a:bodyPr lIns="182880" t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Finding EV &amp; PV when taking Uniform Rates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6388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19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4130" y="694765"/>
            <a:ext cx="9017212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u="sng" dirty="0" smtClean="0"/>
              <a:t>Example</a:t>
            </a:r>
            <a:r>
              <a:rPr lang="en-US" sz="2000" dirty="0" smtClean="0"/>
              <a:t>:</a:t>
            </a:r>
          </a:p>
          <a:p>
            <a:pPr>
              <a:spcBef>
                <a:spcPts val="600"/>
              </a:spcBef>
            </a:pPr>
            <a:r>
              <a:rPr lang="en-US" sz="2000" dirty="0" smtClean="0"/>
              <a:t>On a certain project, 200 km of oil pipeline is to be laid, in 50 weeks, at a Cost of 2,200 monetary units (mu). </a:t>
            </a:r>
            <a:r>
              <a:rPr lang="en-US" sz="2000" dirty="0"/>
              <a:t>Assume the rate of </a:t>
            </a:r>
            <a:r>
              <a:rPr lang="en-US" sz="2000" dirty="0" smtClean="0"/>
              <a:t>laying the pipeline </a:t>
            </a:r>
            <a:r>
              <a:rPr lang="en-US" sz="2000" dirty="0"/>
              <a:t>to be </a:t>
            </a:r>
            <a:r>
              <a:rPr lang="en-US" sz="2000" dirty="0" smtClean="0"/>
              <a:t>uniform.  Today, at the end of Week-20, 90 km has been laid. What is the PV and EV?</a:t>
            </a:r>
          </a:p>
          <a:p>
            <a:pPr>
              <a:spcBef>
                <a:spcPts val="1800"/>
              </a:spcBef>
            </a:pPr>
            <a:r>
              <a:rPr lang="en-US" sz="2000" dirty="0" smtClean="0">
                <a:solidFill>
                  <a:srgbClr val="0000FF"/>
                </a:solidFill>
              </a:rPr>
              <a:t>Baselined Cost per unit work = 2,200 mu/200 km =  </a:t>
            </a:r>
            <a:r>
              <a:rPr lang="en-US" sz="2000" b="1" u="sng" dirty="0" smtClean="0">
                <a:solidFill>
                  <a:srgbClr val="0000FF"/>
                </a:solidFill>
              </a:rPr>
              <a:t>11 </a:t>
            </a:r>
            <a:r>
              <a:rPr lang="en-US" sz="2000" b="1" u="sng" dirty="0">
                <a:solidFill>
                  <a:srgbClr val="0000FF"/>
                </a:solidFill>
              </a:rPr>
              <a:t>mu/km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   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solidFill>
                  <a:srgbClr val="0000FF"/>
                </a:solidFill>
              </a:rPr>
              <a:t>Work Planned per unit time = 200 km/50 </a:t>
            </a:r>
            <a:r>
              <a:rPr lang="en-US" sz="2000" dirty="0" err="1">
                <a:solidFill>
                  <a:srgbClr val="0000FF"/>
                </a:solidFill>
              </a:rPr>
              <a:t>wks</a:t>
            </a:r>
            <a:r>
              <a:rPr lang="en-US" sz="2000" dirty="0">
                <a:solidFill>
                  <a:srgbClr val="0000FF"/>
                </a:solidFill>
              </a:rPr>
              <a:t> = </a:t>
            </a:r>
            <a:r>
              <a:rPr lang="en-US" sz="2000" b="1" u="sng" dirty="0">
                <a:solidFill>
                  <a:srgbClr val="0000FF"/>
                </a:solidFill>
              </a:rPr>
              <a:t>4 km/</a:t>
            </a:r>
            <a:r>
              <a:rPr lang="en-US" sz="2000" b="1" u="sng" dirty="0" err="1">
                <a:solidFill>
                  <a:srgbClr val="0000FF"/>
                </a:solidFill>
              </a:rPr>
              <a:t>wk</a:t>
            </a:r>
            <a:endParaRPr lang="en-US" sz="2000" dirty="0" smtClean="0">
              <a:solidFill>
                <a:srgbClr val="0000FF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rgbClr val="0000FF"/>
                </a:solidFill>
              </a:rPr>
              <a:t>Work Planned = time elapsed x work per unit time </a:t>
            </a:r>
            <a:r>
              <a:rPr lang="en-US" sz="2000" dirty="0">
                <a:solidFill>
                  <a:srgbClr val="0000FF"/>
                </a:solidFill>
              </a:rPr>
              <a:t>= </a:t>
            </a:r>
            <a:r>
              <a:rPr lang="en-US" sz="2000" dirty="0" smtClean="0">
                <a:solidFill>
                  <a:srgbClr val="0000FF"/>
                </a:solidFill>
              </a:rPr>
              <a:t>20 </a:t>
            </a:r>
            <a:r>
              <a:rPr lang="en-US" sz="2000" dirty="0" err="1" smtClean="0">
                <a:solidFill>
                  <a:srgbClr val="0000FF"/>
                </a:solidFill>
              </a:rPr>
              <a:t>wk</a:t>
            </a:r>
            <a:r>
              <a:rPr lang="en-US" sz="2000" dirty="0" smtClean="0">
                <a:solidFill>
                  <a:srgbClr val="0000FF"/>
                </a:solidFill>
              </a:rPr>
              <a:t> x 4km/</a:t>
            </a:r>
            <a:r>
              <a:rPr lang="en-US" sz="2000" dirty="0" err="1" smtClean="0">
                <a:solidFill>
                  <a:srgbClr val="0000FF"/>
                </a:solidFill>
              </a:rPr>
              <a:t>wk</a:t>
            </a:r>
            <a:r>
              <a:rPr lang="en-US" sz="2000" dirty="0" smtClean="0">
                <a:solidFill>
                  <a:srgbClr val="0000FF"/>
                </a:solidFill>
              </a:rPr>
              <a:t> = </a:t>
            </a:r>
            <a:r>
              <a:rPr lang="en-US" sz="2000" b="1" u="sng" dirty="0" smtClean="0">
                <a:solidFill>
                  <a:srgbClr val="0000FF"/>
                </a:solidFill>
              </a:rPr>
              <a:t>80 km  </a:t>
            </a:r>
          </a:p>
          <a:p>
            <a:pPr marL="7710488" indent="-7710488">
              <a:spcBef>
                <a:spcPts val="600"/>
              </a:spcBef>
            </a:pPr>
            <a:r>
              <a:rPr lang="en-US" sz="2000" dirty="0" smtClean="0">
                <a:solidFill>
                  <a:srgbClr val="0000FF"/>
                </a:solidFill>
              </a:rPr>
              <a:t>PV per unit time = 2,200 mu/50 </a:t>
            </a:r>
            <a:r>
              <a:rPr lang="en-US" sz="2000" dirty="0" err="1" smtClean="0">
                <a:solidFill>
                  <a:srgbClr val="0000FF"/>
                </a:solidFill>
              </a:rPr>
              <a:t>wks</a:t>
            </a:r>
            <a:r>
              <a:rPr lang="en-US" sz="2000" dirty="0" smtClean="0">
                <a:solidFill>
                  <a:srgbClr val="0000FF"/>
                </a:solidFill>
              </a:rPr>
              <a:t> = </a:t>
            </a:r>
            <a:r>
              <a:rPr lang="en-US" sz="2000" b="1" u="sng" dirty="0" smtClean="0">
                <a:solidFill>
                  <a:srgbClr val="0000FF"/>
                </a:solidFill>
              </a:rPr>
              <a:t>44 mu/</a:t>
            </a:r>
            <a:r>
              <a:rPr lang="en-US" sz="2000" b="1" u="sng" dirty="0" err="1" smtClean="0">
                <a:solidFill>
                  <a:srgbClr val="0000FF"/>
                </a:solidFill>
              </a:rPr>
              <a:t>wk</a:t>
            </a:r>
            <a:endParaRPr lang="en-US" sz="2000" b="1" u="sng" dirty="0" smtClean="0">
              <a:solidFill>
                <a:srgbClr val="0000FF"/>
              </a:solidFill>
            </a:endParaRPr>
          </a:p>
          <a:p>
            <a:pPr>
              <a:spcBef>
                <a:spcPts val="2400"/>
              </a:spcBef>
            </a:pPr>
            <a:r>
              <a:rPr lang="en-US" sz="2000" dirty="0" smtClean="0"/>
              <a:t>PV = Fraction of Time Completed x BAC = 20 </a:t>
            </a:r>
            <a:r>
              <a:rPr lang="en-US" sz="2000" dirty="0" err="1" smtClean="0"/>
              <a:t>wk</a:t>
            </a:r>
            <a:r>
              <a:rPr lang="en-US" sz="2000" dirty="0" smtClean="0"/>
              <a:t>/50wk x 2,200 mu = </a:t>
            </a:r>
            <a:r>
              <a:rPr lang="en-US" sz="2000" b="1" u="sng" dirty="0" smtClean="0"/>
              <a:t>880 mu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PV = Work Planned  x Cost per km = </a:t>
            </a:r>
            <a:r>
              <a:rPr lang="en-US" sz="2000" dirty="0" smtClean="0"/>
              <a:t>80 km </a:t>
            </a:r>
            <a:r>
              <a:rPr lang="en-US" sz="2000" dirty="0"/>
              <a:t>x </a:t>
            </a:r>
            <a:r>
              <a:rPr lang="en-US" sz="2000" dirty="0" smtClean="0"/>
              <a:t>11 </a:t>
            </a:r>
            <a:r>
              <a:rPr lang="en-US" sz="2000" dirty="0"/>
              <a:t>mu/km = </a:t>
            </a:r>
            <a:r>
              <a:rPr lang="en-US" sz="2000" b="1" u="sng" dirty="0"/>
              <a:t>880 mu</a:t>
            </a:r>
          </a:p>
          <a:p>
            <a:pPr>
              <a:spcBef>
                <a:spcPts val="600"/>
              </a:spcBef>
            </a:pPr>
            <a:r>
              <a:rPr lang="en-US" sz="2000" dirty="0" smtClean="0"/>
              <a:t>PV = Time Completed x PV per Unit Time = 20 </a:t>
            </a:r>
            <a:r>
              <a:rPr lang="en-US" sz="2000" dirty="0" err="1" smtClean="0"/>
              <a:t>wk</a:t>
            </a:r>
            <a:r>
              <a:rPr lang="en-US" sz="2000" dirty="0" smtClean="0"/>
              <a:t> x 44 mu/</a:t>
            </a:r>
            <a:r>
              <a:rPr lang="en-US" sz="2000" dirty="0" err="1" smtClean="0"/>
              <a:t>wk</a:t>
            </a:r>
            <a:r>
              <a:rPr lang="en-US" sz="2000" dirty="0" smtClean="0"/>
              <a:t> =  </a:t>
            </a:r>
            <a:r>
              <a:rPr lang="en-US" sz="2000" b="1" u="sng" dirty="0"/>
              <a:t>880 mu</a:t>
            </a:r>
            <a:r>
              <a:rPr lang="en-US" sz="2000" dirty="0" smtClean="0"/>
              <a:t> </a:t>
            </a:r>
          </a:p>
          <a:p>
            <a:pPr>
              <a:spcBef>
                <a:spcPts val="2400"/>
              </a:spcBef>
            </a:pPr>
            <a:r>
              <a:rPr lang="en-US" sz="2000" dirty="0" smtClean="0"/>
              <a:t>EV = </a:t>
            </a:r>
            <a:r>
              <a:rPr lang="en-US" sz="2000" dirty="0"/>
              <a:t>Fraction of Work </a:t>
            </a:r>
            <a:r>
              <a:rPr lang="en-US" sz="2000" dirty="0" smtClean="0"/>
              <a:t>Completed </a:t>
            </a:r>
            <a:r>
              <a:rPr lang="en-US" sz="2000" dirty="0"/>
              <a:t>x BAC = </a:t>
            </a:r>
            <a:r>
              <a:rPr lang="en-US" sz="2000" dirty="0" smtClean="0"/>
              <a:t>90 km/200km </a:t>
            </a:r>
            <a:r>
              <a:rPr lang="en-US" sz="2000" dirty="0"/>
              <a:t>x 2,200 mu = </a:t>
            </a:r>
            <a:r>
              <a:rPr lang="en-US" sz="2000" b="1" u="sng" dirty="0"/>
              <a:t>990 mu</a:t>
            </a:r>
          </a:p>
          <a:p>
            <a:pPr>
              <a:spcBef>
                <a:spcPts val="600"/>
              </a:spcBef>
            </a:pPr>
            <a:r>
              <a:rPr lang="en-US" sz="2000" dirty="0" smtClean="0"/>
              <a:t>EV </a:t>
            </a:r>
            <a:r>
              <a:rPr lang="en-US" sz="2000" dirty="0"/>
              <a:t>= </a:t>
            </a:r>
            <a:r>
              <a:rPr lang="en-US" sz="2000" dirty="0" smtClean="0"/>
              <a:t>Work Completed </a:t>
            </a:r>
            <a:r>
              <a:rPr lang="en-US" sz="2000" dirty="0"/>
              <a:t>x </a:t>
            </a:r>
            <a:r>
              <a:rPr lang="en-US" sz="2000" dirty="0" smtClean="0"/>
              <a:t>Cost per km </a:t>
            </a:r>
            <a:r>
              <a:rPr lang="en-US" sz="2000" dirty="0"/>
              <a:t>= </a:t>
            </a:r>
            <a:r>
              <a:rPr lang="en-US" sz="2000" dirty="0" smtClean="0"/>
              <a:t> 90 km x 11 mu/km </a:t>
            </a:r>
            <a:r>
              <a:rPr lang="en-US" sz="2000" dirty="0"/>
              <a:t>= </a:t>
            </a:r>
            <a:r>
              <a:rPr lang="en-US" sz="2000" b="1" u="sng" dirty="0"/>
              <a:t>990 mu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20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Earned Value Management (EVM)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81318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914400"/>
            <a:ext cx="8839200" cy="1605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lnSpc>
                <a:spcPts val="25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Tool to determine both Cost &amp; Schedule Variances</a:t>
            </a:r>
          </a:p>
          <a:p>
            <a:pPr marL="168275" indent="-168275">
              <a:lnSpc>
                <a:spcPts val="25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Key Terms (Some common with Schedule Variance, others specific to Schedule Variance: </a:t>
            </a:r>
          </a:p>
          <a:p>
            <a:pPr marL="398463" indent="-222250">
              <a:lnSpc>
                <a:spcPts val="2500"/>
              </a:lnSpc>
              <a:spcBef>
                <a:spcPts val="1200"/>
              </a:spcBef>
              <a:buFontTx/>
              <a:buChar char="-"/>
            </a:pPr>
            <a:r>
              <a:rPr lang="en-US" sz="2400" dirty="0"/>
              <a:t>Budget At Completion (BAC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152400" y="2621280"/>
            <a:ext cx="8604738" cy="2348249"/>
            <a:chOff x="152400" y="2621280"/>
            <a:chExt cx="8604738" cy="2348249"/>
          </a:xfrm>
          <a:noFill/>
        </p:grpSpPr>
        <p:sp>
          <p:nvSpPr>
            <p:cNvPr id="13" name="Rectangle 12"/>
            <p:cNvSpPr/>
            <p:nvPr/>
          </p:nvSpPr>
          <p:spPr>
            <a:xfrm>
              <a:off x="152400" y="2621280"/>
              <a:ext cx="8604738" cy="234824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152400" y="2621280"/>
              <a:ext cx="8604738" cy="2348249"/>
              <a:chOff x="152400" y="2621280"/>
              <a:chExt cx="8604738" cy="2348249"/>
            </a:xfrm>
            <a:grpFill/>
          </p:grpSpPr>
          <p:sp>
            <p:nvSpPr>
              <p:cNvPr id="10" name="TextBox 9"/>
              <p:cNvSpPr txBox="1"/>
              <p:nvPr/>
            </p:nvSpPr>
            <p:spPr>
              <a:xfrm>
                <a:off x="152400" y="2621280"/>
                <a:ext cx="5331898" cy="232480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marL="398463" indent="-222250">
                  <a:lnSpc>
                    <a:spcPts val="2500"/>
                  </a:lnSpc>
                  <a:spcBef>
                    <a:spcPts val="600"/>
                  </a:spcBef>
                  <a:buFontTx/>
                  <a:buChar char="-"/>
                </a:pPr>
                <a:r>
                  <a:rPr lang="en-US" sz="2400" dirty="0" smtClean="0"/>
                  <a:t>Planned Value (PV)</a:t>
                </a:r>
              </a:p>
              <a:p>
                <a:pPr marL="398463" indent="-222250">
                  <a:lnSpc>
                    <a:spcPts val="2500"/>
                  </a:lnSpc>
                  <a:spcBef>
                    <a:spcPts val="600"/>
                  </a:spcBef>
                  <a:buFontTx/>
                  <a:buChar char="-"/>
                </a:pPr>
                <a:r>
                  <a:rPr lang="en-US" sz="2400" dirty="0" smtClean="0"/>
                  <a:t>Earned Value (EV)</a:t>
                </a:r>
              </a:p>
              <a:p>
                <a:pPr marL="398463" indent="-222250">
                  <a:lnSpc>
                    <a:spcPts val="2500"/>
                  </a:lnSpc>
                  <a:spcBef>
                    <a:spcPts val="600"/>
                  </a:spcBef>
                  <a:buFontTx/>
                  <a:buChar char="-"/>
                </a:pPr>
                <a:r>
                  <a:rPr lang="en-US" sz="2400" dirty="0" smtClean="0"/>
                  <a:t>Actual Cost (AC)</a:t>
                </a:r>
              </a:p>
              <a:p>
                <a:pPr marL="398463" indent="-222250">
                  <a:lnSpc>
                    <a:spcPts val="2500"/>
                  </a:lnSpc>
                  <a:spcBef>
                    <a:spcPts val="600"/>
                  </a:spcBef>
                  <a:buFontTx/>
                  <a:buChar char="-"/>
                </a:pPr>
                <a:r>
                  <a:rPr lang="en-US" sz="2400" dirty="0" smtClean="0"/>
                  <a:t>Cost &amp; Schedule Variances (CV &amp; SV) </a:t>
                </a:r>
              </a:p>
              <a:p>
                <a:pPr marL="398463" indent="-222250">
                  <a:lnSpc>
                    <a:spcPts val="2500"/>
                  </a:lnSpc>
                  <a:spcBef>
                    <a:spcPts val="600"/>
                  </a:spcBef>
                  <a:buFontTx/>
                  <a:buChar char="-"/>
                </a:pPr>
                <a:r>
                  <a:rPr lang="en-US" sz="2400" dirty="0" smtClean="0"/>
                  <a:t>Cost &amp; Schedule Performance Indices (CPI &amp; SPI)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5935636" y="3437276"/>
                <a:ext cx="2821502" cy="733534"/>
              </a:xfrm>
              <a:prstGeom prst="rect">
                <a:avLst/>
              </a:prstGeom>
              <a:grpFill/>
            </p:spPr>
            <p:txBody>
              <a:bodyPr wrap="square" rtlCol="0" anchor="ctr" anchorCtr="0">
                <a:spAutoFit/>
              </a:bodyPr>
              <a:lstStyle/>
              <a:p>
                <a:pPr>
                  <a:lnSpc>
                    <a:spcPts val="2500"/>
                  </a:lnSpc>
                  <a:spcBef>
                    <a:spcPts val="600"/>
                  </a:spcBef>
                </a:pPr>
                <a:r>
                  <a:rPr lang="en-US" sz="2400" dirty="0" smtClean="0"/>
                  <a:t>Current Schedule &amp; Cost Performance</a:t>
                </a:r>
              </a:p>
            </p:txBody>
          </p:sp>
          <p:sp>
            <p:nvSpPr>
              <p:cNvPr id="9" name="Right Brace 8"/>
              <p:cNvSpPr/>
              <p:nvPr/>
            </p:nvSpPr>
            <p:spPr>
              <a:xfrm>
                <a:off x="5484298" y="2630914"/>
                <a:ext cx="457200" cy="2338615"/>
              </a:xfrm>
              <a:prstGeom prst="rightBrace">
                <a:avLst>
                  <a:gd name="adj1" fmla="val 51290"/>
                  <a:gd name="adj2" fmla="val 50000"/>
                </a:avLst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>
                  <a:lnSpc>
                    <a:spcPts val="2500"/>
                  </a:lnSpc>
                  <a:spcBef>
                    <a:spcPts val="600"/>
                  </a:spcBef>
                </a:pPr>
                <a:endParaRPr lang="en-US" dirty="0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152400" y="5134706"/>
            <a:ext cx="8839200" cy="1634965"/>
            <a:chOff x="152400" y="4876800"/>
            <a:chExt cx="8839200" cy="1634965"/>
          </a:xfrm>
        </p:grpSpPr>
        <p:sp>
          <p:nvSpPr>
            <p:cNvPr id="8" name="TextBox 7"/>
            <p:cNvSpPr txBox="1"/>
            <p:nvPr/>
          </p:nvSpPr>
          <p:spPr>
            <a:xfrm>
              <a:off x="5941498" y="5387207"/>
              <a:ext cx="2745302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  <a:spcBef>
                  <a:spcPts val="600"/>
                </a:spcBef>
              </a:pPr>
              <a:r>
                <a:rPr lang="en-US" sz="2400" dirty="0" smtClean="0"/>
                <a:t>Forecast Schedule &amp; Cost Performance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2400" y="4905107"/>
              <a:ext cx="8839200" cy="1606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98463" indent="-222250">
                <a:lnSpc>
                  <a:spcPts val="2500"/>
                </a:lnSpc>
                <a:spcBef>
                  <a:spcPts val="600"/>
                </a:spcBef>
                <a:buFontTx/>
                <a:buChar char="-"/>
              </a:pPr>
              <a:r>
                <a:rPr lang="en-US" sz="2400" dirty="0" smtClean="0"/>
                <a:t>Estimate At Completion (EAC)</a:t>
              </a:r>
            </a:p>
            <a:p>
              <a:pPr marL="398463" indent="-222250">
                <a:lnSpc>
                  <a:spcPts val="2500"/>
                </a:lnSpc>
                <a:spcBef>
                  <a:spcPts val="600"/>
                </a:spcBef>
                <a:buFontTx/>
                <a:buChar char="-"/>
              </a:pPr>
              <a:r>
                <a:rPr lang="en-US" sz="2400" dirty="0" smtClean="0"/>
                <a:t>Estimate To Complete (ETC)</a:t>
              </a:r>
            </a:p>
            <a:p>
              <a:pPr marL="398463" indent="-222250">
                <a:lnSpc>
                  <a:spcPts val="2500"/>
                </a:lnSpc>
                <a:spcBef>
                  <a:spcPts val="600"/>
                </a:spcBef>
                <a:buFontTx/>
                <a:buChar char="-"/>
              </a:pPr>
              <a:r>
                <a:rPr lang="en-US" sz="2400" dirty="0" smtClean="0"/>
                <a:t>Variance At Completion (VAC)</a:t>
              </a:r>
            </a:p>
            <a:p>
              <a:pPr marL="398463" indent="-222250">
                <a:lnSpc>
                  <a:spcPts val="2500"/>
                </a:lnSpc>
                <a:spcBef>
                  <a:spcPts val="600"/>
                </a:spcBef>
                <a:buFontTx/>
                <a:buChar char="-"/>
              </a:pPr>
              <a:r>
                <a:rPr lang="en-US" sz="2400" dirty="0" smtClean="0"/>
                <a:t>To Complete Performance Index (TCPI)</a:t>
              </a:r>
            </a:p>
          </p:txBody>
        </p:sp>
        <p:sp>
          <p:nvSpPr>
            <p:cNvPr id="12" name="Right Brace 11"/>
            <p:cNvSpPr/>
            <p:nvPr/>
          </p:nvSpPr>
          <p:spPr>
            <a:xfrm>
              <a:off x="5486400" y="4876800"/>
              <a:ext cx="457200" cy="1634965"/>
            </a:xfrm>
            <a:prstGeom prst="rightBrace">
              <a:avLst>
                <a:gd name="adj1" fmla="val 51290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ts val="2500"/>
                </a:lnSpc>
                <a:spcBef>
                  <a:spcPts val="600"/>
                </a:spcBef>
              </a:pPr>
              <a:endParaRPr lang="en-US"/>
            </a:p>
          </p:txBody>
        </p:sp>
      </p:grp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8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089201" cy="719401"/>
          </a:xfrm>
        </p:spPr>
        <p:txBody>
          <a:bodyPr>
            <a:noAutofit/>
          </a:bodyPr>
          <a:lstStyle/>
          <a:p>
            <a:pPr marL="1033463" indent="-1033463" algn="l">
              <a:lnSpc>
                <a:spcPts val="3000"/>
              </a:lnSpc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EVM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General Template for Schedule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Cost Monitoring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Evaluation &amp;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Forecast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20</a:t>
            </a:fld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103620" y="667100"/>
            <a:ext cx="8985952" cy="4786895"/>
            <a:chOff x="103620" y="1458684"/>
            <a:chExt cx="8985952" cy="4786895"/>
          </a:xfrm>
        </p:grpSpPr>
        <p:grpSp>
          <p:nvGrpSpPr>
            <p:cNvPr id="49" name="Group 48"/>
            <p:cNvGrpSpPr/>
            <p:nvPr/>
          </p:nvGrpSpPr>
          <p:grpSpPr>
            <a:xfrm>
              <a:off x="103620" y="1458684"/>
              <a:ext cx="8985952" cy="4786895"/>
              <a:chOff x="103620" y="1458684"/>
              <a:chExt cx="8985952" cy="4786895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103620" y="1458684"/>
                <a:ext cx="8894730" cy="4786895"/>
                <a:chOff x="103620" y="1458684"/>
                <a:chExt cx="8894730" cy="4786895"/>
              </a:xfrm>
            </p:grpSpPr>
            <p:pic>
              <p:nvPicPr>
                <p:cNvPr id="2052" name="Picture 4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114" y="1503589"/>
                  <a:ext cx="7572375" cy="4505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6" name="Group 15"/>
                <p:cNvGrpSpPr/>
                <p:nvPr/>
              </p:nvGrpSpPr>
              <p:grpSpPr>
                <a:xfrm>
                  <a:off x="103620" y="1503385"/>
                  <a:ext cx="8894730" cy="4742194"/>
                  <a:chOff x="103620" y="1503385"/>
                  <a:chExt cx="8894730" cy="4742194"/>
                </a:xfrm>
              </p:grpSpPr>
              <p:grpSp>
                <p:nvGrpSpPr>
                  <p:cNvPr id="10" name="Group 9"/>
                  <p:cNvGrpSpPr/>
                  <p:nvPr/>
                </p:nvGrpSpPr>
                <p:grpSpPr>
                  <a:xfrm>
                    <a:off x="103620" y="1503385"/>
                    <a:ext cx="8894730" cy="4742194"/>
                    <a:chOff x="103620" y="1503385"/>
                    <a:chExt cx="8894730" cy="4742194"/>
                  </a:xfrm>
                </p:grpSpPr>
                <p:grpSp>
                  <p:nvGrpSpPr>
                    <p:cNvPr id="9" name="Group 8"/>
                    <p:cNvGrpSpPr/>
                    <p:nvPr/>
                  </p:nvGrpSpPr>
                  <p:grpSpPr>
                    <a:xfrm>
                      <a:off x="103620" y="1503385"/>
                      <a:ext cx="8894730" cy="4742194"/>
                      <a:chOff x="173070" y="1330000"/>
                      <a:chExt cx="8894730" cy="4742194"/>
                    </a:xfrm>
                  </p:grpSpPr>
                  <p:grpSp>
                    <p:nvGrpSpPr>
                      <p:cNvPr id="8" name="Group 7"/>
                      <p:cNvGrpSpPr/>
                      <p:nvPr/>
                    </p:nvGrpSpPr>
                    <p:grpSpPr>
                      <a:xfrm>
                        <a:off x="173070" y="1330000"/>
                        <a:ext cx="7894081" cy="4742194"/>
                        <a:chOff x="334686" y="1454550"/>
                        <a:chExt cx="8422693" cy="4742194"/>
                      </a:xfrm>
                    </p:grpSpPr>
                    <p:grpSp>
                      <p:nvGrpSpPr>
                        <p:cNvPr id="5" name="Group 4"/>
                        <p:cNvGrpSpPr/>
                        <p:nvPr/>
                      </p:nvGrpSpPr>
                      <p:grpSpPr>
                        <a:xfrm>
                          <a:off x="2481894" y="3640593"/>
                          <a:ext cx="6275485" cy="2556151"/>
                          <a:chOff x="2481894" y="3698468"/>
                          <a:chExt cx="6275485" cy="2556151"/>
                        </a:xfrm>
                      </p:grpSpPr>
                      <p:grpSp>
                        <p:nvGrpSpPr>
                          <p:cNvPr id="4" name="Group 3"/>
                          <p:cNvGrpSpPr/>
                          <p:nvPr/>
                        </p:nvGrpSpPr>
                        <p:grpSpPr>
                          <a:xfrm>
                            <a:off x="2481894" y="3698468"/>
                            <a:ext cx="3006908" cy="1594359"/>
                            <a:chOff x="2565090" y="3090918"/>
                            <a:chExt cx="3114298" cy="1594359"/>
                          </a:xfrm>
                        </p:grpSpPr>
                        <p:sp>
                          <p:nvSpPr>
                            <p:cNvPr id="6" name="TextBox 5"/>
                            <p:cNvSpPr txBox="1"/>
                            <p:nvPr/>
                          </p:nvSpPr>
                          <p:spPr>
                            <a:xfrm rot="19785262">
                              <a:off x="2676486" y="3677757"/>
                              <a:ext cx="443198" cy="369332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none" rtlCol="0">
                              <a:spAutoFit/>
                            </a:bodyPr>
                            <a:lstStyle/>
                            <a:p>
                              <a:r>
                                <a:rPr lang="en-US" b="1" dirty="0" smtClean="0">
                                  <a:solidFill>
                                    <a:srgbClr val="00B050"/>
                                  </a:solidFill>
                                </a:rPr>
                                <a:t>PV</a:t>
                              </a:r>
                              <a:endParaRPr lang="en-US" b="1" dirty="0">
                                <a:solidFill>
                                  <a:srgbClr val="00B050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7" name="TextBox 6"/>
                            <p:cNvSpPr txBox="1"/>
                            <p:nvPr/>
                          </p:nvSpPr>
                          <p:spPr>
                            <a:xfrm rot="19788943">
                              <a:off x="2565090" y="3395748"/>
                              <a:ext cx="443263" cy="369332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none" rtlCol="0">
                              <a:spAutoFit/>
                            </a:bodyPr>
                            <a:lstStyle/>
                            <a:p>
                              <a:r>
                                <a:rPr lang="en-US" b="1" dirty="0" smtClean="0">
                                  <a:solidFill>
                                    <a:srgbClr val="FF0000"/>
                                  </a:solidFill>
                                </a:rPr>
                                <a:t>AC</a:t>
                              </a:r>
                              <a:endParaRPr lang="en-US" b="1" dirty="0">
                                <a:solidFill>
                                  <a:srgbClr val="FF0000"/>
                                </a:solidFill>
                              </a:endParaRPr>
                            </a:p>
                          </p:txBody>
                        </p:sp>
                        <p:grpSp>
                          <p:nvGrpSpPr>
                            <p:cNvPr id="11" name="Group 10"/>
                            <p:cNvGrpSpPr/>
                            <p:nvPr/>
                          </p:nvGrpSpPr>
                          <p:grpSpPr>
                            <a:xfrm>
                              <a:off x="3658329" y="3593664"/>
                              <a:ext cx="661921" cy="1091613"/>
                              <a:chOff x="3871971" y="3009016"/>
                              <a:chExt cx="704148" cy="1645920"/>
                            </a:xfrm>
                          </p:grpSpPr>
                          <p:cxnSp>
                            <p:nvCxnSpPr>
                              <p:cNvPr id="12" name="Straight Connector 11"/>
                              <p:cNvCxnSpPr/>
                              <p:nvPr/>
                            </p:nvCxnSpPr>
                            <p:spPr>
                              <a:xfrm rot="16200000" flipV="1">
                                <a:off x="4233219" y="2690302"/>
                                <a:ext cx="0" cy="685800"/>
                              </a:xfrm>
                              <a:prstGeom prst="line">
                                <a:avLst/>
                              </a:prstGeom>
                              <a:ln w="38100">
                                <a:solidFill>
                                  <a:schemeClr val="tx1"/>
                                </a:solidFill>
                                <a:prstDash val="sysDot"/>
                                <a:headEnd type="none" w="med" len="med"/>
                                <a:tailEnd type="none" w="med" len="med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cxnSp>
                            <p:nvCxnSpPr>
                              <p:cNvPr id="13" name="Straight Connector 12"/>
                              <p:cNvCxnSpPr/>
                              <p:nvPr/>
                            </p:nvCxnSpPr>
                            <p:spPr>
                              <a:xfrm rot="10800000" flipV="1">
                                <a:off x="3871971" y="3009016"/>
                                <a:ext cx="0" cy="1645920"/>
                              </a:xfrm>
                              <a:prstGeom prst="line">
                                <a:avLst/>
                              </a:prstGeom>
                              <a:ln w="38100">
                                <a:solidFill>
                                  <a:schemeClr val="tx1"/>
                                </a:solidFill>
                                <a:prstDash val="sysDot"/>
                                <a:headEnd type="none" w="med" len="med"/>
                                <a:tailEnd type="arrow" w="med" len="med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</p:grpSp>
                        <p:sp>
                          <p:nvSpPr>
                            <p:cNvPr id="14" name="TextBox 13"/>
                            <p:cNvSpPr txBox="1"/>
                            <p:nvPr/>
                          </p:nvSpPr>
                          <p:spPr>
                            <a:xfrm>
                              <a:off x="3729973" y="4348519"/>
                              <a:ext cx="530366" cy="300339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spAutoFit/>
                            </a:bodyPr>
                            <a:lstStyle/>
                            <a:p>
                              <a:pPr algn="ctr">
                                <a:lnSpc>
                                  <a:spcPts val="1600"/>
                                </a:lnSpc>
                              </a:pPr>
                              <a:r>
                                <a:rPr lang="en-US" sz="1600" b="1" dirty="0" smtClean="0">
                                  <a:solidFill>
                                    <a:prstClr val="black"/>
                                  </a:solidFill>
                                </a:rPr>
                                <a:t>SV</a:t>
                              </a:r>
                            </a:p>
                          </p:txBody>
                        </p:sp>
                        <p:sp>
                          <p:nvSpPr>
                            <p:cNvPr id="15" name="TextBox 14"/>
                            <p:cNvSpPr txBox="1"/>
                            <p:nvPr/>
                          </p:nvSpPr>
                          <p:spPr>
                            <a:xfrm>
                              <a:off x="4379986" y="3224760"/>
                              <a:ext cx="478047" cy="297517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spAutoFit/>
                            </a:bodyPr>
                            <a:lstStyle/>
                            <a:p>
                              <a:pPr>
                                <a:lnSpc>
                                  <a:spcPts val="1600"/>
                                </a:lnSpc>
                              </a:pPr>
                              <a:r>
                                <a:rPr lang="en-US" sz="1600" b="1" dirty="0" smtClean="0">
                                  <a:solidFill>
                                    <a:prstClr val="black"/>
                                  </a:solidFill>
                                </a:rPr>
                                <a:t>SV </a:t>
                              </a:r>
                            </a:p>
                          </p:txBody>
                        </p:sp>
                        <p:sp>
                          <p:nvSpPr>
                            <p:cNvPr id="19" name="TextBox 18"/>
                            <p:cNvSpPr txBox="1"/>
                            <p:nvPr/>
                          </p:nvSpPr>
                          <p:spPr>
                            <a:xfrm rot="20202426">
                              <a:off x="2844959" y="4129026"/>
                              <a:ext cx="433132" cy="369332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none" rtlCol="0">
                              <a:spAutoFit/>
                            </a:bodyPr>
                            <a:lstStyle/>
                            <a:p>
                              <a:r>
                                <a:rPr lang="en-US" b="1" dirty="0" smtClean="0">
                                  <a:solidFill>
                                    <a:srgbClr val="0000CC"/>
                                  </a:solidFill>
                                </a:rPr>
                                <a:t>EV</a:t>
                              </a:r>
                              <a:endParaRPr lang="en-US" b="1" dirty="0">
                                <a:solidFill>
                                  <a:srgbClr val="0000CC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21" name="TextBox 20"/>
                            <p:cNvSpPr txBox="1"/>
                            <p:nvPr/>
                          </p:nvSpPr>
                          <p:spPr>
                            <a:xfrm>
                              <a:off x="5157119" y="3090918"/>
                              <a:ext cx="522269" cy="300339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spAutoFit/>
                            </a:bodyPr>
                            <a:lstStyle/>
                            <a:p>
                              <a:pPr>
                                <a:lnSpc>
                                  <a:spcPts val="1600"/>
                                </a:lnSpc>
                              </a:pPr>
                              <a:r>
                                <a:rPr lang="en-US" sz="1600" b="1" dirty="0" smtClean="0">
                                  <a:solidFill>
                                    <a:prstClr val="black"/>
                                  </a:solidFill>
                                </a:rPr>
                                <a:t>CV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24" name="TextBox 23"/>
                          <p:cNvSpPr txBox="1"/>
                          <p:nvPr/>
                        </p:nvSpPr>
                        <p:spPr>
                          <a:xfrm>
                            <a:off x="7182289" y="5546733"/>
                            <a:ext cx="1575090" cy="707886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pPr algn="ctr">
                              <a:lnSpc>
                                <a:spcPts val="1600"/>
                              </a:lnSpc>
                            </a:pPr>
                            <a:r>
                              <a:rPr lang="en-US" sz="1600" b="1" dirty="0" smtClean="0"/>
                              <a:t>At Completion Schedule Variance</a:t>
                            </a:r>
                          </a:p>
                        </p:txBody>
                      </p:sp>
                      <p:sp>
                        <p:nvSpPr>
                          <p:cNvPr id="25" name="Right Brace 24"/>
                          <p:cNvSpPr/>
                          <p:nvPr/>
                        </p:nvSpPr>
                        <p:spPr>
                          <a:xfrm rot="5400000">
                            <a:off x="7882381" y="5169855"/>
                            <a:ext cx="170939" cy="560095"/>
                          </a:xfrm>
                          <a:prstGeom prst="rightBrace">
                            <a:avLst>
                              <a:gd name="adj1" fmla="val 51290"/>
                              <a:gd name="adj2" fmla="val 50000"/>
                            </a:avLst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/>
                          </a:p>
                        </p:txBody>
                      </p:sp>
                    </p:grpSp>
                    <p:pic>
                      <p:nvPicPr>
                        <p:cNvPr id="28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 rotWithShape="1"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r="96496" b="10711"/>
                        <a:stretch/>
                      </p:blipFill>
                      <p:spPr bwMode="auto">
                        <a:xfrm>
                          <a:off x="334686" y="1454550"/>
                          <a:ext cx="309354" cy="46634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grpSp>
                  <p:sp>
                    <p:nvSpPr>
                      <p:cNvPr id="27" name="TextBox 26"/>
                      <p:cNvSpPr txBox="1"/>
                      <p:nvPr/>
                    </p:nvSpPr>
                    <p:spPr>
                      <a:xfrm rot="16200000">
                        <a:off x="7874393" y="2447482"/>
                        <a:ext cx="375746" cy="2051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lIns="0" tIns="0" rIns="0" bIns="0" rtlCol="0">
                        <a:spAutoFit/>
                      </a:bodyPr>
                      <a:lstStyle/>
                      <a:p>
                        <a:pPr algn="ctr">
                          <a:lnSpc>
                            <a:spcPts val="1600"/>
                          </a:lnSpc>
                        </a:pPr>
                        <a:r>
                          <a:rPr lang="en-US" sz="1400" b="1" dirty="0" smtClean="0">
                            <a:solidFill>
                              <a:srgbClr val="FF00FF"/>
                            </a:solidFill>
                          </a:rPr>
                          <a:t>ETC</a:t>
                        </a:r>
                      </a:p>
                    </p:txBody>
                  </p:sp>
                  <p:cxnSp>
                    <p:nvCxnSpPr>
                      <p:cNvPr id="29" name="Straight Connector 28"/>
                      <p:cNvCxnSpPr/>
                      <p:nvPr/>
                    </p:nvCxnSpPr>
                    <p:spPr>
                      <a:xfrm rot="10800000" flipV="1">
                        <a:off x="8937170" y="2220796"/>
                        <a:ext cx="0" cy="1828800"/>
                      </a:xfrm>
                      <a:prstGeom prst="line">
                        <a:avLst/>
                      </a:prstGeom>
                      <a:ln>
                        <a:solidFill>
                          <a:srgbClr val="FF00FF"/>
                        </a:solidFill>
                        <a:headEnd type="arrow" w="med" len="med"/>
                        <a:tailEnd type="arrow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/>
                      <p:nvPr/>
                    </p:nvCxnSpPr>
                    <p:spPr>
                      <a:xfrm rot="10800000" flipV="1">
                        <a:off x="8186898" y="1547730"/>
                        <a:ext cx="0" cy="1645920"/>
                      </a:xfrm>
                      <a:prstGeom prst="line">
                        <a:avLst/>
                      </a:prstGeom>
                      <a:ln>
                        <a:solidFill>
                          <a:srgbClr val="FF00FF"/>
                        </a:solidFill>
                        <a:headEnd type="arrow" w="med" len="med"/>
                        <a:tailEnd type="arrow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1" name="TextBox 30"/>
                      <p:cNvSpPr txBox="1"/>
                      <p:nvPr/>
                    </p:nvSpPr>
                    <p:spPr>
                      <a:xfrm rot="16200000">
                        <a:off x="8047260" y="3018061"/>
                        <a:ext cx="1531095" cy="2051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lIns="0" tIns="0" rIns="0" bIns="0" rtlCol="0" anchor="ctr" anchorCtr="0">
                        <a:spAutoFit/>
                      </a:bodyPr>
                      <a:lstStyle/>
                      <a:p>
                        <a:pPr algn="ctr">
                          <a:lnSpc>
                            <a:spcPts val="1600"/>
                          </a:lnSpc>
                        </a:pPr>
                        <a:r>
                          <a:rPr lang="en-US" sz="1400" b="1" dirty="0" smtClean="0">
                            <a:solidFill>
                              <a:srgbClr val="FF00FF"/>
                            </a:solidFill>
                          </a:rPr>
                          <a:t>Work Remaining</a:t>
                        </a:r>
                      </a:p>
                    </p:txBody>
                  </p:sp>
                  <p:cxnSp>
                    <p:nvCxnSpPr>
                      <p:cNvPr id="32" name="Straight Connector 31"/>
                      <p:cNvCxnSpPr/>
                      <p:nvPr/>
                    </p:nvCxnSpPr>
                    <p:spPr>
                      <a:xfrm rot="10800000" flipV="1">
                        <a:off x="8582047" y="2221955"/>
                        <a:ext cx="0" cy="960120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  <a:headEnd type="arrow" w="med" len="med"/>
                        <a:tailEnd type="arrow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3" name="TextBox 32"/>
                      <p:cNvSpPr txBox="1"/>
                      <p:nvPr/>
                    </p:nvSpPr>
                    <p:spPr>
                      <a:xfrm rot="16200000">
                        <a:off x="7787208" y="2626805"/>
                        <a:ext cx="1338195" cy="2051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lIns="0" tIns="0" rIns="0" bIns="0" rtlCol="0" anchor="ctr" anchorCtr="0">
                        <a:spAutoFit/>
                      </a:bodyPr>
                      <a:lstStyle/>
                      <a:p>
                        <a:pPr algn="ctr">
                          <a:lnSpc>
                            <a:spcPts val="1600"/>
                          </a:lnSpc>
                        </a:pPr>
                        <a:r>
                          <a:rPr lang="en-US" sz="1400" b="1" dirty="0" smtClean="0"/>
                          <a:t>Funds Remaining</a:t>
                        </a:r>
                      </a:p>
                    </p:txBody>
                  </p:sp>
                  <p:sp>
                    <p:nvSpPr>
                      <p:cNvPr id="34" name="TextBox 33"/>
                      <p:cNvSpPr txBox="1"/>
                      <p:nvPr/>
                    </p:nvSpPr>
                    <p:spPr>
                      <a:xfrm rot="16200000">
                        <a:off x="7575931" y="1751476"/>
                        <a:ext cx="504136" cy="2051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lIns="0" tIns="0" rIns="0" bIns="0" rtlCol="0">
                        <a:spAutoFit/>
                      </a:bodyPr>
                      <a:lstStyle/>
                      <a:p>
                        <a:pPr>
                          <a:lnSpc>
                            <a:spcPts val="1600"/>
                          </a:lnSpc>
                        </a:pPr>
                        <a:r>
                          <a:rPr lang="en-US" sz="1400" b="1" dirty="0" smtClean="0"/>
                          <a:t>VAC</a:t>
                        </a:r>
                      </a:p>
                    </p:txBody>
                  </p:sp>
                  <p:cxnSp>
                    <p:nvCxnSpPr>
                      <p:cNvPr id="35" name="Straight Connector 34"/>
                      <p:cNvCxnSpPr/>
                      <p:nvPr/>
                    </p:nvCxnSpPr>
                    <p:spPr>
                      <a:xfrm rot="5400000" flipV="1">
                        <a:off x="6216365" y="777240"/>
                        <a:ext cx="0" cy="4846320"/>
                      </a:xfrm>
                      <a:prstGeom prst="line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/>
                      <p:cNvCxnSpPr/>
                      <p:nvPr/>
                    </p:nvCxnSpPr>
                    <p:spPr>
                      <a:xfrm rot="5400000" flipV="1">
                        <a:off x="6399640" y="1414815"/>
                        <a:ext cx="0" cy="5303520"/>
                      </a:xfrm>
                      <a:prstGeom prst="line">
                        <a:avLst/>
                      </a:prstGeom>
                      <a:ln w="12700">
                        <a:solidFill>
                          <a:srgbClr val="0000FF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7" name="Straight Connector 36"/>
                      <p:cNvCxnSpPr/>
                      <p:nvPr/>
                    </p:nvCxnSpPr>
                    <p:spPr>
                      <a:xfrm rot="5400000" flipV="1">
                        <a:off x="8275320" y="746760"/>
                        <a:ext cx="0" cy="1554480"/>
                      </a:xfrm>
                      <a:prstGeom prst="line">
                        <a:avLst/>
                      </a:prstGeom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" name="Straight Connector 37"/>
                      <p:cNvCxnSpPr/>
                      <p:nvPr/>
                    </p:nvCxnSpPr>
                    <p:spPr>
                      <a:xfrm rot="10800000" flipV="1">
                        <a:off x="7963392" y="1536945"/>
                        <a:ext cx="0" cy="640080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  <a:headEnd type="arrow" w="med" len="med"/>
                        <a:tailEnd type="arrow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" name="Straight Connector 38"/>
                      <p:cNvCxnSpPr/>
                      <p:nvPr/>
                    </p:nvCxnSpPr>
                    <p:spPr>
                      <a:xfrm rot="5400000" flipV="1">
                        <a:off x="8061960" y="1203960"/>
                        <a:ext cx="0" cy="2011680"/>
                      </a:xfrm>
                      <a:prstGeom prst="line">
                        <a:avLst/>
                      </a:prstGeom>
                      <a:ln>
                        <a:solidFill>
                          <a:srgbClr val="0099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Straight Connector 40"/>
                      <p:cNvCxnSpPr/>
                      <p:nvPr/>
                    </p:nvCxnSpPr>
                    <p:spPr>
                      <a:xfrm rot="5400000" flipV="1">
                        <a:off x="3919764" y="3502115"/>
                        <a:ext cx="0" cy="274320"/>
                      </a:xfrm>
                      <a:prstGeom prst="line">
                        <a:avLst/>
                      </a:prstGeom>
                      <a:ln w="12700">
                        <a:solidFill>
                          <a:srgbClr val="0099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Straight Connector 41"/>
                      <p:cNvCxnSpPr/>
                      <p:nvPr/>
                    </p:nvCxnSpPr>
                    <p:spPr>
                      <a:xfrm rot="10800000" flipV="1">
                        <a:off x="3886201" y="3633870"/>
                        <a:ext cx="0" cy="411480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  <a:headEnd type="arrow" w="med" len="med"/>
                        <a:tailEnd type="arrow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3" name="Straight Connector 42"/>
                      <p:cNvCxnSpPr/>
                      <p:nvPr/>
                    </p:nvCxnSpPr>
                    <p:spPr>
                      <a:xfrm rot="10800000" flipV="1">
                        <a:off x="4572000" y="3216220"/>
                        <a:ext cx="0" cy="822960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  <a:headEnd type="arrow" w="med" len="med"/>
                        <a:tailEnd type="arrow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40" name="Freeform 39"/>
                    <p:cNvSpPr/>
                    <p:nvPr/>
                  </p:nvSpPr>
                  <p:spPr>
                    <a:xfrm>
                      <a:off x="3719044" y="2356313"/>
                      <a:ext cx="3801151" cy="1840375"/>
                    </a:xfrm>
                    <a:custGeom>
                      <a:avLst/>
                      <a:gdLst>
                        <a:gd name="connsiteX0" fmla="*/ 0 w 4178460"/>
                        <a:gd name="connsiteY0" fmla="*/ 1840375 h 1840375"/>
                        <a:gd name="connsiteX1" fmla="*/ 4178460 w 4178460"/>
                        <a:gd name="connsiteY1" fmla="*/ 0 h 1840375"/>
                        <a:gd name="connsiteX0" fmla="*/ 0 w 4178460"/>
                        <a:gd name="connsiteY0" fmla="*/ 1840375 h 1840375"/>
                        <a:gd name="connsiteX1" fmla="*/ 1932972 w 4178460"/>
                        <a:gd name="connsiteY1" fmla="*/ 763929 h 1840375"/>
                        <a:gd name="connsiteX2" fmla="*/ 4178460 w 4178460"/>
                        <a:gd name="connsiteY2" fmla="*/ 0 h 1840375"/>
                        <a:gd name="connsiteX0" fmla="*/ 0 w 4178460"/>
                        <a:gd name="connsiteY0" fmla="*/ 1840375 h 1840375"/>
                        <a:gd name="connsiteX1" fmla="*/ 2083443 w 4178460"/>
                        <a:gd name="connsiteY1" fmla="*/ 752354 h 1840375"/>
                        <a:gd name="connsiteX2" fmla="*/ 4178460 w 4178460"/>
                        <a:gd name="connsiteY2" fmla="*/ 0 h 1840375"/>
                        <a:gd name="connsiteX0" fmla="*/ 0 w 4178460"/>
                        <a:gd name="connsiteY0" fmla="*/ 1840375 h 1840375"/>
                        <a:gd name="connsiteX1" fmla="*/ 2083443 w 4178460"/>
                        <a:gd name="connsiteY1" fmla="*/ 752354 h 1840375"/>
                        <a:gd name="connsiteX2" fmla="*/ 4178460 w 4178460"/>
                        <a:gd name="connsiteY2" fmla="*/ 0 h 1840375"/>
                        <a:gd name="connsiteX0" fmla="*/ 0 w 4178460"/>
                        <a:gd name="connsiteY0" fmla="*/ 1840375 h 1840375"/>
                        <a:gd name="connsiteX1" fmla="*/ 2083443 w 4178460"/>
                        <a:gd name="connsiteY1" fmla="*/ 752354 h 1840375"/>
                        <a:gd name="connsiteX2" fmla="*/ 4178460 w 4178460"/>
                        <a:gd name="connsiteY2" fmla="*/ 0 h 1840375"/>
                        <a:gd name="connsiteX0" fmla="*/ 0 w 4178460"/>
                        <a:gd name="connsiteY0" fmla="*/ 1840375 h 1840375"/>
                        <a:gd name="connsiteX1" fmla="*/ 2060294 w 4178460"/>
                        <a:gd name="connsiteY1" fmla="*/ 717630 h 1840375"/>
                        <a:gd name="connsiteX2" fmla="*/ 4178460 w 4178460"/>
                        <a:gd name="connsiteY2" fmla="*/ 0 h 1840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178460" h="1840375">
                          <a:moveTo>
                            <a:pt x="0" y="1840375"/>
                          </a:moveTo>
                          <a:cubicBezTo>
                            <a:pt x="709914" y="1531717"/>
                            <a:pt x="1118887" y="1165185"/>
                            <a:pt x="2060294" y="717630"/>
                          </a:cubicBezTo>
                          <a:cubicBezTo>
                            <a:pt x="3001701" y="270075"/>
                            <a:pt x="3480121" y="250785"/>
                            <a:pt x="4178460" y="0"/>
                          </a:cubicBezTo>
                        </a:path>
                      </a:pathLst>
                    </a:custGeom>
                    <a:ln w="38100">
                      <a:solidFill>
                        <a:schemeClr val="tx1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6415023" y="2117584"/>
                    <a:ext cx="538990" cy="29751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ts val="1600"/>
                      </a:lnSpc>
                    </a:pPr>
                    <a:r>
                      <a:rPr lang="en-US" sz="1600" b="1" dirty="0" smtClean="0"/>
                      <a:t>BAC</a:t>
                    </a:r>
                  </a:p>
                </p:txBody>
              </p:sp>
            </p:grpSp>
            <p:sp>
              <p:nvSpPr>
                <p:cNvPr id="45" name="TextBox 44"/>
                <p:cNvSpPr txBox="1"/>
                <p:nvPr/>
              </p:nvSpPr>
              <p:spPr>
                <a:xfrm>
                  <a:off x="7244286" y="1458684"/>
                  <a:ext cx="538990" cy="2975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b="1" dirty="0">
                      <a:solidFill>
                        <a:srgbClr val="FF0000"/>
                      </a:solidFill>
                    </a:rPr>
                    <a:t>E</a:t>
                  </a:r>
                  <a:r>
                    <a:rPr lang="en-US" sz="1600" b="1" dirty="0" smtClean="0">
                      <a:solidFill>
                        <a:srgbClr val="FF0000"/>
                      </a:solidFill>
                    </a:rPr>
                    <a:t>AC</a:t>
                  </a: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5246916" y="4691746"/>
                <a:ext cx="3842656" cy="576940"/>
                <a:chOff x="5246916" y="4691746"/>
                <a:chExt cx="3842656" cy="576940"/>
              </a:xfrm>
            </p:grpSpPr>
            <p:grpSp>
              <p:nvGrpSpPr>
                <p:cNvPr id="23" name="Group 22"/>
                <p:cNvGrpSpPr/>
                <p:nvPr/>
              </p:nvGrpSpPr>
              <p:grpSpPr>
                <a:xfrm>
                  <a:off x="5246916" y="4691746"/>
                  <a:ext cx="3842656" cy="544284"/>
                  <a:chOff x="5246916" y="4691746"/>
                  <a:chExt cx="3842656" cy="544284"/>
                </a:xfrm>
              </p:grpSpPr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5246916" y="4733328"/>
                    <a:ext cx="1600200" cy="50270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>
                      <a:lnSpc>
                        <a:spcPts val="1600"/>
                      </a:lnSpc>
                    </a:pPr>
                    <a:r>
                      <a:rPr lang="en-US" sz="1600" b="1" dirty="0" smtClean="0"/>
                      <a:t>Baseline Proj Duration</a:t>
                    </a:r>
                  </a:p>
                </p:txBody>
              </p:sp>
              <p:cxnSp>
                <p:nvCxnSpPr>
                  <p:cNvPr id="48" name="Straight Connector 47"/>
                  <p:cNvCxnSpPr/>
                  <p:nvPr/>
                </p:nvCxnSpPr>
                <p:spPr>
                  <a:xfrm>
                    <a:off x="6782490" y="5054238"/>
                    <a:ext cx="173482" cy="16002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headEnd type="none" w="med" len="med"/>
                    <a:tailEnd type="arrow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0" name="TextBox 49"/>
                  <p:cNvSpPr txBox="1"/>
                  <p:nvPr/>
                </p:nvSpPr>
                <p:spPr>
                  <a:xfrm>
                    <a:off x="7651422" y="4691746"/>
                    <a:ext cx="1438150" cy="50270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ts val="1600"/>
                      </a:lnSpc>
                    </a:pPr>
                    <a:r>
                      <a:rPr lang="en-US" sz="1600" b="1" dirty="0" smtClean="0"/>
                      <a:t>Estimated Proj Duration</a:t>
                    </a:r>
                  </a:p>
                </p:txBody>
              </p:sp>
              <p:cxnSp>
                <p:nvCxnSpPr>
                  <p:cNvPr id="51" name="Straight Connector 50"/>
                  <p:cNvCxnSpPr/>
                  <p:nvPr/>
                </p:nvCxnSpPr>
                <p:spPr>
                  <a:xfrm flipH="1">
                    <a:off x="7544488" y="5050972"/>
                    <a:ext cx="173482" cy="16002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headEnd type="none" w="med" len="med"/>
                    <a:tailEnd type="arrow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6" name="Straight Connector 45"/>
                <p:cNvCxnSpPr/>
                <p:nvPr/>
              </p:nvCxnSpPr>
              <p:spPr>
                <a:xfrm rot="5400000" flipV="1">
                  <a:off x="7833360" y="4445726"/>
                  <a:ext cx="0" cy="1645920"/>
                </a:xfrm>
                <a:prstGeom prst="line">
                  <a:avLst/>
                </a:prstGeom>
                <a:ln w="571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56" name="Straight Connector 55"/>
            <p:cNvCxnSpPr/>
            <p:nvPr/>
          </p:nvCxnSpPr>
          <p:spPr>
            <a:xfrm rot="5400000" flipV="1">
              <a:off x="7948962" y="844732"/>
              <a:ext cx="0" cy="2011680"/>
            </a:xfrm>
            <a:prstGeom prst="line">
              <a:avLst/>
            </a:prstGeom>
            <a:ln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http://www.tensixconsulting.com/wp-content/uploads/2011/01/EVM-Gold-Card-300x22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2" y="4661848"/>
            <a:ext cx="2550995" cy="215265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823629"/>
              </p:ext>
            </p:extLst>
          </p:nvPr>
        </p:nvGraphicFramePr>
        <p:xfrm>
          <a:off x="38722" y="731520"/>
          <a:ext cx="9072625" cy="5059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8126"/>
                <a:gridCol w="1143000"/>
                <a:gridCol w="5211499"/>
              </a:tblGrid>
              <a:tr h="38100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Term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Formula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What</a:t>
                      </a:r>
                      <a:r>
                        <a:rPr lang="en-US" sz="2000" b="1" baseline="0" dirty="0" smtClean="0"/>
                        <a:t> it means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60248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Planned Value (PV)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dirty="0" smtClean="0"/>
                        <a:t>As</a:t>
                      </a:r>
                      <a:r>
                        <a:rPr lang="en-US" sz="2000" b="0" baseline="0" dirty="0" smtClean="0"/>
                        <a:t> of today,  the estimated value of the WORK PLANNED to be done</a:t>
                      </a:r>
                      <a:endParaRPr lang="en-US" sz="2000" b="0" dirty="0"/>
                    </a:p>
                  </a:txBody>
                  <a:tcPr marT="91440" marB="91440"/>
                </a:tc>
              </a:tr>
              <a:tr h="429768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Earned Value (EV)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 of today, the estimated value of the WORK ACTUALLY ACCOMPLISHED?</a:t>
                      </a:r>
                      <a:endParaRPr lang="en-US" sz="20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  <a:tr h="429768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Budget at Completion (BAC)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BUDGET for the TOTAL PROJECT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  <a:tr h="627888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Cost Variance (CV)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= EV-AC</a:t>
                      </a: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Difference between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ACCOMPLISHED WORK &amp; PLANNED WORK  (+ under, - over budget)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  <a:tr h="978408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Cost</a:t>
                      </a:r>
                      <a:r>
                        <a:rPr lang="en-US" sz="2000" b="0" baseline="0" dirty="0" smtClean="0"/>
                        <a:t> Performance Index (CPI)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= EV/AC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Comparison of ACCOMPLISHED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WORK with PLANNED WORK </a:t>
                      </a:r>
                      <a:r>
                        <a:rPr lang="en-US" sz="2000" b="0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(ACCOMPLISHED WORK as fraction or % of PLANNED WORK)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(&gt;1 under, &lt;1 over budget)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-44227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EVM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Cost Performance – Present Status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21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5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504484"/>
              </p:ext>
            </p:extLst>
          </p:nvPr>
        </p:nvGraphicFramePr>
        <p:xfrm>
          <a:off x="38722" y="731520"/>
          <a:ext cx="9072625" cy="5257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8126"/>
                <a:gridCol w="1815152"/>
                <a:gridCol w="4539347"/>
              </a:tblGrid>
              <a:tr h="381000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Term</a:t>
                      </a:r>
                      <a:endParaRPr lang="en-US" sz="2000" b="0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Formula</a:t>
                      </a:r>
                      <a:endParaRPr lang="en-US" sz="2000" b="0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What</a:t>
                      </a:r>
                      <a:r>
                        <a:rPr lang="en-US" sz="2000" b="0" baseline="0" dirty="0" smtClean="0"/>
                        <a:t> it means</a:t>
                      </a:r>
                      <a:endParaRPr lang="en-US" sz="2000" b="0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60248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Estimate</a:t>
                      </a:r>
                      <a:r>
                        <a:rPr lang="en-US" sz="2000" b="0" baseline="0" dirty="0" smtClean="0"/>
                        <a:t> At Completion </a:t>
                      </a:r>
                      <a:r>
                        <a:rPr lang="en-US" sz="2000" b="0" dirty="0" smtClean="0"/>
                        <a:t>(EAC)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22238" indent="-1222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smtClean="0"/>
                        <a:t>BAC/CPI</a:t>
                      </a:r>
                    </a:p>
                    <a:p>
                      <a:pPr marL="122238" indent="-1222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smtClean="0"/>
                        <a:t>AC</a:t>
                      </a:r>
                      <a:r>
                        <a:rPr lang="en-US" sz="2000" b="0" baseline="0" dirty="0" smtClean="0"/>
                        <a:t> + ETC</a:t>
                      </a:r>
                      <a:endParaRPr lang="en-US" sz="2000" b="0" dirty="0" smtClean="0"/>
                    </a:p>
                    <a:p>
                      <a:pPr marL="122238" indent="-122238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smtClean="0"/>
                        <a:t>AC + (BAC-EV)</a:t>
                      </a:r>
                    </a:p>
                    <a:p>
                      <a:pPr marL="122238" indent="-122238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smtClean="0"/>
                        <a:t>AC + </a:t>
                      </a:r>
                      <a:r>
                        <a:rPr lang="en-US" sz="2000" b="0" u="sng" dirty="0" smtClean="0"/>
                        <a:t>(BAC-EV)</a:t>
                      </a:r>
                      <a:endParaRPr lang="en-US" sz="2000" b="0" u="sng" baseline="0" dirty="0" smtClean="0"/>
                    </a:p>
                    <a:p>
                      <a:pPr marL="0" indent="0">
                        <a:spcBef>
                          <a:spcPts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2000" b="0" u="none" baseline="0" dirty="0" smtClean="0"/>
                        <a:t>            </a:t>
                      </a:r>
                      <a:r>
                        <a:rPr lang="en-US" sz="2000" b="0" u="none" dirty="0" smtClean="0"/>
                        <a:t>CPI x SPI</a:t>
                      </a:r>
                      <a:endParaRPr lang="en-US" sz="2000" b="0" u="none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dirty="0" smtClean="0"/>
                        <a:t>As</a:t>
                      </a:r>
                      <a:r>
                        <a:rPr lang="en-US" sz="2000" b="0" baseline="0" dirty="0" smtClean="0"/>
                        <a:t> of today,  how much is the TOTAL PROJECT COST Expected to be?</a:t>
                      </a:r>
                      <a:endParaRPr lang="en-US" sz="2000" b="0" dirty="0"/>
                    </a:p>
                  </a:txBody>
                  <a:tcPr marT="91440" marB="91440"/>
                </a:tc>
              </a:tr>
              <a:tr h="429768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Estimate</a:t>
                      </a:r>
                      <a:r>
                        <a:rPr lang="en-US" sz="2000" b="0" baseline="0" dirty="0" smtClean="0"/>
                        <a:t> To Complete</a:t>
                      </a:r>
                      <a:r>
                        <a:rPr lang="en-US" sz="2000" b="0" dirty="0" smtClean="0"/>
                        <a:t> (ETC)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EAC-AC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 of today,  how much MORE the Project will Cost?</a:t>
                      </a:r>
                      <a:endParaRPr lang="en-US" sz="20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  <a:tr h="429768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Variation At Completion (VAC)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BAC-EAC</a:t>
                      </a: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How much OVER or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UNDER 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BUDGET the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Project will be at Completion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  <a:tr h="627888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To-Complete</a:t>
                      </a:r>
                      <a:r>
                        <a:rPr lang="en-US" sz="2000" b="0" baseline="0" dirty="0" smtClean="0"/>
                        <a:t> Performance Index (TCPI)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ts val="1800"/>
                        </a:lnSpc>
                        <a:buFont typeface="Arial" panose="020B0604020202020204" pitchFamily="34" charset="0"/>
                        <a:buNone/>
                      </a:pPr>
                      <a:endParaRPr lang="en-US" sz="2000" b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lnSpc>
                          <a:spcPts val="18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20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(BAC-EV)</a:t>
                      </a:r>
                    </a:p>
                    <a:p>
                      <a:pPr marL="0" indent="0">
                        <a:lnSpc>
                          <a:spcPts val="18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(BAC-AC)*</a:t>
                      </a: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CPI of the Remaining Work</a:t>
                      </a:r>
                      <a:endParaRPr lang="en-US" sz="2000" b="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Ratio of WORK REMAING to MONEY REMAINING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 Denominator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based on BAC or EAC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-98015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EVM for Cost Performance –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Forecast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22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90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When to EVA?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81318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3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81000" y="1024389"/>
            <a:ext cx="8730342" cy="21852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6075" indent="-346075">
              <a:spcBef>
                <a:spcPts val="2400"/>
              </a:spcBef>
              <a:buAutoNum type="alphaLcPeriod"/>
            </a:pPr>
            <a:r>
              <a:rPr lang="en-US" sz="2400" dirty="0" smtClean="0"/>
              <a:t>Any time</a:t>
            </a:r>
          </a:p>
          <a:p>
            <a:pPr marL="346075" indent="-346075">
              <a:spcBef>
                <a:spcPts val="2400"/>
              </a:spcBef>
              <a:buAutoNum type="alphaLcPeriod"/>
            </a:pPr>
            <a:r>
              <a:rPr lang="en-US" sz="2400" dirty="0" smtClean="0"/>
              <a:t>At Planned completion of Activities, Work Pages or Milestones</a:t>
            </a:r>
          </a:p>
          <a:p>
            <a:pPr marL="346075" indent="-346075">
              <a:spcBef>
                <a:spcPts val="2400"/>
              </a:spcBef>
              <a:buAutoNum type="alphaLcPeriod"/>
            </a:pPr>
            <a:r>
              <a:rPr lang="en-US" sz="2400" dirty="0" smtClean="0"/>
              <a:t>At Actual completion of Activities, Work Packages or at Actual Milestones (best)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0333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-53788"/>
            <a:ext cx="9089201" cy="6096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Simple Project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4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706123"/>
              </p:ext>
            </p:extLst>
          </p:nvPr>
        </p:nvGraphicFramePr>
        <p:xfrm>
          <a:off x="3035644" y="2996791"/>
          <a:ext cx="3352800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0560"/>
                <a:gridCol w="670560"/>
                <a:gridCol w="670560"/>
                <a:gridCol w="670560"/>
                <a:gridCol w="670560"/>
              </a:tblGrid>
              <a:tr h="118872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Activity</a:t>
                      </a:r>
                      <a:endParaRPr lang="en-US" sz="16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Duration</a:t>
                      </a:r>
                      <a:endParaRPr lang="en-US" sz="16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</a:pPr>
                      <a:r>
                        <a:rPr lang="en-US" sz="1600" dirty="0" smtClean="0"/>
                        <a:t>Estimated  Cost + Cont Res</a:t>
                      </a:r>
                      <a:endParaRPr lang="en-US" sz="16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Predecessor Activity</a:t>
                      </a:r>
                      <a:endParaRPr lang="en-US" sz="16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Successor Activity</a:t>
                      </a:r>
                      <a:endParaRPr lang="en-US" sz="1600" dirty="0"/>
                    </a:p>
                  </a:txBody>
                  <a:tcPr vert="vert27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200</a:t>
                      </a:r>
                      <a:endParaRPr lang="en-US" sz="1600" dirty="0"/>
                    </a:p>
                  </a:txBody>
                  <a:tcPr marL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6</a:t>
                      </a:r>
                      <a:endParaRPr lang="en-US" sz="16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540</a:t>
                      </a:r>
                      <a:endParaRPr lang="en-US" sz="1600" dirty="0"/>
                    </a:p>
                  </a:txBody>
                  <a:tcPr marL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C,G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</a:t>
                      </a:r>
                      <a:endParaRPr lang="en-US" sz="16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270</a:t>
                      </a:r>
                      <a:endParaRPr lang="en-US" sz="1600" dirty="0"/>
                    </a:p>
                  </a:txBody>
                  <a:tcPr marL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5</a:t>
                      </a:r>
                      <a:endParaRPr lang="en-US" sz="16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550</a:t>
                      </a:r>
                      <a:endParaRPr lang="en-US" sz="1600" dirty="0"/>
                    </a:p>
                  </a:txBody>
                  <a:tcPr marL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</a:t>
                      </a:r>
                      <a:endParaRPr lang="en-US" sz="16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600</a:t>
                      </a:r>
                      <a:endParaRPr lang="en-US" sz="1600" dirty="0"/>
                    </a:p>
                  </a:txBody>
                  <a:tcPr marL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C,G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</a:t>
                      </a:r>
                      <a:endParaRPr lang="en-US" sz="16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540</a:t>
                      </a:r>
                      <a:endParaRPr lang="en-US" sz="1600" dirty="0"/>
                    </a:p>
                  </a:txBody>
                  <a:tcPr marL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5</a:t>
                      </a:r>
                      <a:endParaRPr lang="en-US" sz="16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300</a:t>
                      </a:r>
                      <a:endParaRPr lang="en-US" sz="1600" dirty="0"/>
                    </a:p>
                  </a:txBody>
                  <a:tcPr marL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Baseline Cost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3,000</a:t>
                      </a:r>
                      <a:endParaRPr lang="en-US" sz="1600" dirty="0"/>
                    </a:p>
                  </a:txBody>
                  <a:tcPr marL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999911"/>
              </p:ext>
            </p:extLst>
          </p:nvPr>
        </p:nvGraphicFramePr>
        <p:xfrm>
          <a:off x="6736787" y="2991837"/>
          <a:ext cx="1480456" cy="3429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0228"/>
                <a:gridCol w="740228"/>
              </a:tblGrid>
              <a:tr h="118872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End of Time</a:t>
                      </a:r>
                      <a:r>
                        <a:rPr lang="en-US" sz="1600" baseline="0" dirty="0" smtClean="0"/>
                        <a:t> Period</a:t>
                      </a:r>
                      <a:endParaRPr lang="en-US" sz="16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PV/Cost Baseline</a:t>
                      </a:r>
                      <a:endParaRPr lang="en-US" sz="1600" dirty="0"/>
                    </a:p>
                  </a:txBody>
                  <a:tcPr vert="vert27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T="9525" marB="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740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T="9525" marB="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1,010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T="9525" marB="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1,560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T="9525" marB="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2,160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T="9525" marB="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2,700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T="9525" marB="0" anchor="ctr"/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3,000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T="9525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9800" y="3160848"/>
            <a:ext cx="2765800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Data from the network diagram tabulated along with costing of each activity.  Scheduling &amp; Costing information converted into the Cost Baseline/PV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MEhsanSaeed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716280" y="905256"/>
            <a:ext cx="7589520" cy="1504984"/>
            <a:chOff x="716280" y="1065897"/>
            <a:chExt cx="7589520" cy="1504984"/>
          </a:xfrm>
        </p:grpSpPr>
        <p:sp>
          <p:nvSpPr>
            <p:cNvPr id="11" name="Rectangle 10"/>
            <p:cNvSpPr/>
            <p:nvPr/>
          </p:nvSpPr>
          <p:spPr>
            <a:xfrm>
              <a:off x="1722120" y="116880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mtClean="0">
                  <a:solidFill>
                    <a:prstClr val="black"/>
                  </a:solidFill>
                </a:rPr>
                <a:t>A  4 </a:t>
              </a:r>
              <a:r>
                <a:rPr lang="en-US" dirty="0" smtClean="0">
                  <a:solidFill>
                    <a:prstClr val="black"/>
                  </a:solidFill>
                </a:rPr>
                <a:t>(200)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75584" y="116880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dirty="0" smtClean="0">
                  <a:solidFill>
                    <a:prstClr val="black"/>
                  </a:solidFill>
                </a:rPr>
                <a:t>B  6 (540)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627122" y="116880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mtClean="0">
                  <a:solidFill>
                    <a:prstClr val="black"/>
                  </a:solidFill>
                </a:rPr>
                <a:t>C  5 </a:t>
              </a:r>
              <a:r>
                <a:rPr lang="en-US" dirty="0" smtClean="0">
                  <a:solidFill>
                    <a:prstClr val="black"/>
                  </a:solidFill>
                </a:rPr>
                <a:t>(550)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47028" y="116880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mtClean="0">
                  <a:solidFill>
                    <a:prstClr val="black"/>
                  </a:solidFill>
                </a:rPr>
                <a:t>D  4 </a:t>
              </a:r>
              <a:r>
                <a:rPr lang="en-US" dirty="0" smtClean="0">
                  <a:solidFill>
                    <a:prstClr val="black"/>
                  </a:solidFill>
                </a:rPr>
                <a:t>(600)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Flowchart: Decision 15"/>
            <p:cNvSpPr/>
            <p:nvPr/>
          </p:nvSpPr>
          <p:spPr>
            <a:xfrm>
              <a:off x="7574280" y="1076906"/>
              <a:ext cx="731520" cy="731520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 smtClean="0">
                  <a:solidFill>
                    <a:prstClr val="black"/>
                  </a:solidFill>
                </a:rPr>
                <a:t>END</a:t>
              </a:r>
              <a:endParaRPr lang="en-US" sz="1400" b="1" dirty="0">
                <a:solidFill>
                  <a:prstClr val="black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655211" y="116880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mtClean="0">
                  <a:solidFill>
                    <a:prstClr val="black"/>
                  </a:solidFill>
                </a:rPr>
                <a:t>E  6 </a:t>
              </a:r>
              <a:r>
                <a:rPr lang="en-US" dirty="0" smtClean="0">
                  <a:solidFill>
                    <a:prstClr val="black"/>
                  </a:solidFill>
                </a:rPr>
                <a:t>(540)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663397" y="116880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mtClean="0">
                  <a:solidFill>
                    <a:prstClr val="black"/>
                  </a:solidFill>
                </a:rPr>
                <a:t>F  5 </a:t>
              </a:r>
              <a:r>
                <a:rPr lang="en-US" dirty="0" smtClean="0">
                  <a:solidFill>
                    <a:prstClr val="black"/>
                  </a:solidFill>
                </a:rPr>
                <a:t>(300)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cxnSp>
          <p:nvCxnSpPr>
            <p:cNvPr id="19" name="Straight Arrow Connector 18"/>
            <p:cNvCxnSpPr>
              <a:stCxn id="11" idx="3"/>
              <a:endCxn id="12" idx="1"/>
            </p:cNvCxnSpPr>
            <p:nvPr/>
          </p:nvCxnSpPr>
          <p:spPr>
            <a:xfrm>
              <a:off x="2362200" y="1443121"/>
              <a:ext cx="31338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26" idx="3"/>
              <a:endCxn id="11" idx="1"/>
            </p:cNvCxnSpPr>
            <p:nvPr/>
          </p:nvCxnSpPr>
          <p:spPr>
            <a:xfrm>
              <a:off x="1447800" y="1431657"/>
              <a:ext cx="274320" cy="1146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stCxn id="12" idx="3"/>
              <a:endCxn id="14" idx="1"/>
            </p:cNvCxnSpPr>
            <p:nvPr/>
          </p:nvCxnSpPr>
          <p:spPr>
            <a:xfrm>
              <a:off x="3315664" y="1443121"/>
              <a:ext cx="311458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>
              <a:stCxn id="14" idx="3"/>
              <a:endCxn id="15" idx="1"/>
            </p:cNvCxnSpPr>
            <p:nvPr/>
          </p:nvCxnSpPr>
          <p:spPr>
            <a:xfrm>
              <a:off x="4267202" y="1443121"/>
              <a:ext cx="379826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>
              <a:stCxn id="17" idx="3"/>
              <a:endCxn id="18" idx="1"/>
            </p:cNvCxnSpPr>
            <p:nvPr/>
          </p:nvCxnSpPr>
          <p:spPr>
            <a:xfrm>
              <a:off x="6295291" y="1443121"/>
              <a:ext cx="368106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>
              <a:stCxn id="15" idx="3"/>
              <a:endCxn id="17" idx="1"/>
            </p:cNvCxnSpPr>
            <p:nvPr/>
          </p:nvCxnSpPr>
          <p:spPr>
            <a:xfrm>
              <a:off x="5287108" y="1443121"/>
              <a:ext cx="368103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>
              <a:stCxn id="18" idx="3"/>
              <a:endCxn id="16" idx="1"/>
            </p:cNvCxnSpPr>
            <p:nvPr/>
          </p:nvCxnSpPr>
          <p:spPr>
            <a:xfrm flipV="1">
              <a:off x="7303477" y="1442666"/>
              <a:ext cx="270803" cy="45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Flowchart: Decision 25"/>
            <p:cNvSpPr/>
            <p:nvPr/>
          </p:nvSpPr>
          <p:spPr>
            <a:xfrm>
              <a:off x="716280" y="1065897"/>
              <a:ext cx="731520" cy="731520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 smtClean="0">
                  <a:solidFill>
                    <a:prstClr val="black"/>
                  </a:solidFill>
                </a:rPr>
                <a:t>ST</a:t>
              </a:r>
              <a:endParaRPr lang="en-US" sz="1400" b="1" dirty="0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644181" y="202224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dirty="0">
                  <a:solidFill>
                    <a:prstClr val="black"/>
                  </a:solidFill>
                </a:rPr>
                <a:t>G 3 </a:t>
              </a:r>
              <a:r>
                <a:rPr lang="en-US" dirty="0" smtClean="0">
                  <a:solidFill>
                    <a:prstClr val="black"/>
                  </a:solidFill>
                </a:rPr>
                <a:t>(270)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cxnSp>
          <p:nvCxnSpPr>
            <p:cNvPr id="28" name="Straight Arrow Connector 27"/>
            <p:cNvCxnSpPr>
              <a:stCxn id="12" idx="2"/>
              <a:endCxn id="27" idx="1"/>
            </p:cNvCxnSpPr>
            <p:nvPr/>
          </p:nvCxnSpPr>
          <p:spPr>
            <a:xfrm>
              <a:off x="2995624" y="1717441"/>
              <a:ext cx="648557" cy="57912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stCxn id="27" idx="3"/>
              <a:endCxn id="15" idx="2"/>
            </p:cNvCxnSpPr>
            <p:nvPr/>
          </p:nvCxnSpPr>
          <p:spPr>
            <a:xfrm flipV="1">
              <a:off x="4284261" y="1717441"/>
              <a:ext cx="682807" cy="57912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910787" y="564208"/>
            <a:ext cx="790767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</a:rPr>
              <a:t>Let us take a simple project and do its EV analysis (EVA) at different points of its execution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90305" y="1753183"/>
            <a:ext cx="400938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</a:rPr>
              <a:t>(Figure in the parenthesis is the cost of the Activity inclusive of its Contingency Reserve)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33" name="Down Arrow 32"/>
          <p:cNvSpPr/>
          <p:nvPr/>
        </p:nvSpPr>
        <p:spPr>
          <a:xfrm>
            <a:off x="4679505" y="2496068"/>
            <a:ext cx="640080" cy="3657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Down Arrow 33"/>
          <p:cNvSpPr/>
          <p:nvPr/>
        </p:nvSpPr>
        <p:spPr>
          <a:xfrm rot="16200000">
            <a:off x="2362200" y="4114800"/>
            <a:ext cx="640080" cy="3657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41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" grpId="0" animBg="1"/>
      <p:bldP spid="31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514816"/>
              </p:ext>
            </p:extLst>
          </p:nvPr>
        </p:nvGraphicFramePr>
        <p:xfrm>
          <a:off x="38356" y="3169503"/>
          <a:ext cx="8778240" cy="308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</a:tblGrid>
              <a:tr h="3175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100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150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200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290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380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470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560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650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740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940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1,140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1,340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1,450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1,560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1,710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1,860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2,010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2,160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2,250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2,340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2,430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2,520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2,610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2,700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2,760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2,820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2,880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2,940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3,000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marT="91440" marB="9144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marT="91440" marB="9144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-53788"/>
            <a:ext cx="9089201" cy="6096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Simple Project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5</a:t>
            </a:fld>
            <a:endParaRPr lang="en-US" b="1" dirty="0">
              <a:solidFill>
                <a:prstClr val="black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16280" y="806400"/>
            <a:ext cx="7589520" cy="1504984"/>
            <a:chOff x="716280" y="1065897"/>
            <a:chExt cx="7589520" cy="1504984"/>
          </a:xfrm>
        </p:grpSpPr>
        <p:sp>
          <p:nvSpPr>
            <p:cNvPr id="4" name="Rectangle 3"/>
            <p:cNvSpPr/>
            <p:nvPr/>
          </p:nvSpPr>
          <p:spPr>
            <a:xfrm>
              <a:off x="1722120" y="116880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mtClean="0">
                  <a:solidFill>
                    <a:prstClr val="black"/>
                  </a:solidFill>
                </a:rPr>
                <a:t>A  4 </a:t>
              </a:r>
              <a:r>
                <a:rPr lang="en-US" dirty="0" smtClean="0">
                  <a:solidFill>
                    <a:prstClr val="black"/>
                  </a:solidFill>
                </a:rPr>
                <a:t>(200)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675584" y="116880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mtClean="0">
                  <a:solidFill>
                    <a:prstClr val="black"/>
                  </a:solidFill>
                </a:rPr>
                <a:t>B  6 </a:t>
              </a:r>
              <a:r>
                <a:rPr lang="en-US" dirty="0" smtClean="0">
                  <a:solidFill>
                    <a:prstClr val="black"/>
                  </a:solidFill>
                </a:rPr>
                <a:t>(540)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627122" y="116880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mtClean="0">
                  <a:solidFill>
                    <a:prstClr val="black"/>
                  </a:solidFill>
                </a:rPr>
                <a:t>C  5 </a:t>
              </a:r>
              <a:r>
                <a:rPr lang="en-US" dirty="0" smtClean="0">
                  <a:solidFill>
                    <a:prstClr val="black"/>
                  </a:solidFill>
                </a:rPr>
                <a:t>(550)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47028" y="116880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mtClean="0">
                  <a:solidFill>
                    <a:prstClr val="black"/>
                  </a:solidFill>
                </a:rPr>
                <a:t>D  4 </a:t>
              </a:r>
              <a:r>
                <a:rPr lang="en-US" dirty="0" smtClean="0">
                  <a:solidFill>
                    <a:prstClr val="black"/>
                  </a:solidFill>
                </a:rPr>
                <a:t>(600)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Flowchart: Decision 11"/>
            <p:cNvSpPr/>
            <p:nvPr/>
          </p:nvSpPr>
          <p:spPr>
            <a:xfrm>
              <a:off x="7574280" y="1076906"/>
              <a:ext cx="731520" cy="731520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 smtClean="0">
                  <a:solidFill>
                    <a:prstClr val="black"/>
                  </a:solidFill>
                </a:rPr>
                <a:t>END</a:t>
              </a:r>
              <a:endParaRPr lang="en-US" sz="1400" b="1" dirty="0">
                <a:solidFill>
                  <a:prstClr val="black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655211" y="116880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mtClean="0">
                  <a:solidFill>
                    <a:prstClr val="black"/>
                  </a:solidFill>
                </a:rPr>
                <a:t>E  6 </a:t>
              </a:r>
              <a:r>
                <a:rPr lang="en-US" dirty="0" smtClean="0">
                  <a:solidFill>
                    <a:prstClr val="black"/>
                  </a:solidFill>
                </a:rPr>
                <a:t>(540)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663397" y="116880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mtClean="0">
                  <a:solidFill>
                    <a:prstClr val="black"/>
                  </a:solidFill>
                </a:rPr>
                <a:t>F  5 </a:t>
              </a:r>
              <a:r>
                <a:rPr lang="en-US" dirty="0" smtClean="0">
                  <a:solidFill>
                    <a:prstClr val="black"/>
                  </a:solidFill>
                </a:rPr>
                <a:t>(300)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cxnSp>
          <p:nvCxnSpPr>
            <p:cNvPr id="6" name="Straight Arrow Connector 5"/>
            <p:cNvCxnSpPr>
              <a:stCxn id="4" idx="3"/>
              <a:endCxn id="7" idx="1"/>
            </p:cNvCxnSpPr>
            <p:nvPr/>
          </p:nvCxnSpPr>
          <p:spPr>
            <a:xfrm>
              <a:off x="2362200" y="1443121"/>
              <a:ext cx="31338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53" idx="3"/>
              <a:endCxn id="4" idx="1"/>
            </p:cNvCxnSpPr>
            <p:nvPr/>
          </p:nvCxnSpPr>
          <p:spPr>
            <a:xfrm>
              <a:off x="1447800" y="1431657"/>
              <a:ext cx="274320" cy="1146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>
              <a:stCxn id="7" idx="3"/>
              <a:endCxn id="8" idx="1"/>
            </p:cNvCxnSpPr>
            <p:nvPr/>
          </p:nvCxnSpPr>
          <p:spPr>
            <a:xfrm>
              <a:off x="3315664" y="1443121"/>
              <a:ext cx="311458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8" idx="3"/>
              <a:endCxn id="10" idx="1"/>
            </p:cNvCxnSpPr>
            <p:nvPr/>
          </p:nvCxnSpPr>
          <p:spPr>
            <a:xfrm>
              <a:off x="4267202" y="1443121"/>
              <a:ext cx="379826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stCxn id="13" idx="3"/>
              <a:endCxn id="14" idx="1"/>
            </p:cNvCxnSpPr>
            <p:nvPr/>
          </p:nvCxnSpPr>
          <p:spPr>
            <a:xfrm>
              <a:off x="6295291" y="1443121"/>
              <a:ext cx="368106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>
              <a:stCxn id="10" idx="3"/>
              <a:endCxn id="13" idx="1"/>
            </p:cNvCxnSpPr>
            <p:nvPr/>
          </p:nvCxnSpPr>
          <p:spPr>
            <a:xfrm>
              <a:off x="5287108" y="1443121"/>
              <a:ext cx="368103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>
              <a:stCxn id="14" idx="3"/>
              <a:endCxn id="12" idx="1"/>
            </p:cNvCxnSpPr>
            <p:nvPr/>
          </p:nvCxnSpPr>
          <p:spPr>
            <a:xfrm flipV="1">
              <a:off x="7303477" y="1442666"/>
              <a:ext cx="270803" cy="45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Flowchart: Decision 52"/>
            <p:cNvSpPr/>
            <p:nvPr/>
          </p:nvSpPr>
          <p:spPr>
            <a:xfrm>
              <a:off x="716280" y="1065897"/>
              <a:ext cx="731520" cy="731520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 smtClean="0">
                  <a:solidFill>
                    <a:prstClr val="black"/>
                  </a:solidFill>
                </a:rPr>
                <a:t>ST</a:t>
              </a:r>
              <a:endParaRPr lang="en-US" sz="1400" b="1" dirty="0">
                <a:solidFill>
                  <a:prstClr val="black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3644181" y="2022241"/>
              <a:ext cx="64008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dirty="0">
                  <a:solidFill>
                    <a:prstClr val="black"/>
                  </a:solidFill>
                </a:rPr>
                <a:t>G 3 </a:t>
              </a:r>
              <a:r>
                <a:rPr lang="en-US" dirty="0" smtClean="0">
                  <a:solidFill>
                    <a:prstClr val="black"/>
                  </a:solidFill>
                </a:rPr>
                <a:t>(270)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cxnSp>
          <p:nvCxnSpPr>
            <p:cNvPr id="58" name="Straight Arrow Connector 57"/>
            <p:cNvCxnSpPr>
              <a:stCxn id="7" idx="2"/>
              <a:endCxn id="57" idx="1"/>
            </p:cNvCxnSpPr>
            <p:nvPr/>
          </p:nvCxnSpPr>
          <p:spPr>
            <a:xfrm>
              <a:off x="2995624" y="1717441"/>
              <a:ext cx="648557" cy="57912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57" idx="3"/>
              <a:endCxn id="10" idx="2"/>
            </p:cNvCxnSpPr>
            <p:nvPr/>
          </p:nvCxnSpPr>
          <p:spPr>
            <a:xfrm flipV="1">
              <a:off x="4284261" y="1717441"/>
              <a:ext cx="682807" cy="57912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4949483" y="1904751"/>
            <a:ext cx="400938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</a:rPr>
              <a:t>Figure in the parenthesis is the cost of the Activity inclusive of its Contingency Reserve</a:t>
            </a:r>
            <a:endParaRPr lang="en-US" sz="1600" b="1" dirty="0">
              <a:solidFill>
                <a:prstClr val="black"/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1554" y="3914085"/>
            <a:ext cx="8210868" cy="1743376"/>
            <a:chOff x="51554" y="1985661"/>
            <a:chExt cx="8210868" cy="1743376"/>
          </a:xfrm>
        </p:grpSpPr>
        <p:sp>
          <p:nvSpPr>
            <p:cNvPr id="27" name="Rectangle 26"/>
            <p:cNvSpPr/>
            <p:nvPr/>
          </p:nvSpPr>
          <p:spPr>
            <a:xfrm>
              <a:off x="51554" y="1985661"/>
              <a:ext cx="109728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 smtClean="0">
                  <a:solidFill>
                    <a:prstClr val="white"/>
                  </a:solidFill>
                </a:rPr>
                <a:t>A   4/200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137839" y="2296563"/>
              <a:ext cx="164592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1400" b="1" smtClean="0">
                  <a:solidFill>
                    <a:prstClr val="white"/>
                  </a:solidFill>
                </a:rPr>
                <a:t>          B      </a:t>
              </a:r>
              <a:r>
                <a:rPr lang="en-US" sz="1400" b="1" dirty="0" smtClean="0">
                  <a:solidFill>
                    <a:prstClr val="white"/>
                  </a:solidFill>
                </a:rPr>
                <a:t>6/540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29" name="Elbow Connector 28"/>
            <p:cNvCxnSpPr>
              <a:stCxn id="27" idx="3"/>
              <a:endCxn id="28" idx="1"/>
            </p:cNvCxnSpPr>
            <p:nvPr/>
          </p:nvCxnSpPr>
          <p:spPr>
            <a:xfrm flipH="1">
              <a:off x="1137839" y="2067957"/>
              <a:ext cx="10995" cy="310902"/>
            </a:xfrm>
            <a:prstGeom prst="bentConnector5">
              <a:avLst>
                <a:gd name="adj1" fmla="val -2079127"/>
                <a:gd name="adj2" fmla="val 50000"/>
                <a:gd name="adj3" fmla="val 2179127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Elbow Connector 30"/>
            <p:cNvCxnSpPr>
              <a:stCxn id="34" idx="3"/>
              <a:endCxn id="32" idx="1"/>
            </p:cNvCxnSpPr>
            <p:nvPr/>
          </p:nvCxnSpPr>
          <p:spPr>
            <a:xfrm flipH="1">
              <a:off x="4152312" y="2693568"/>
              <a:ext cx="2732" cy="329996"/>
            </a:xfrm>
            <a:prstGeom prst="bentConnector5">
              <a:avLst>
                <a:gd name="adj1" fmla="val -8367496"/>
                <a:gd name="adj2" fmla="val 50000"/>
                <a:gd name="adj3" fmla="val 8467496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/>
            <p:cNvSpPr/>
            <p:nvPr/>
          </p:nvSpPr>
          <p:spPr>
            <a:xfrm>
              <a:off x="4152312" y="2941268"/>
              <a:ext cx="109728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D  4/600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783444" y="2611272"/>
              <a:ext cx="137160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C  5/550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35" name="Elbow Connector 34"/>
            <p:cNvCxnSpPr>
              <a:stCxn id="32" idx="3"/>
              <a:endCxn id="37" idx="1"/>
            </p:cNvCxnSpPr>
            <p:nvPr/>
          </p:nvCxnSpPr>
          <p:spPr>
            <a:xfrm flipH="1">
              <a:off x="5247250" y="3023564"/>
              <a:ext cx="2342" cy="318377"/>
            </a:xfrm>
            <a:prstGeom prst="bentConnector5">
              <a:avLst>
                <a:gd name="adj1" fmla="val -9760888"/>
                <a:gd name="adj2" fmla="val 50000"/>
                <a:gd name="adj3" fmla="val 9860888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/>
            <p:cNvSpPr/>
            <p:nvPr/>
          </p:nvSpPr>
          <p:spPr>
            <a:xfrm>
              <a:off x="5247250" y="3259645"/>
              <a:ext cx="164592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E   </a:t>
              </a:r>
              <a:r>
                <a:rPr lang="en-US" sz="1400" b="1" dirty="0" smtClean="0">
                  <a:solidFill>
                    <a:prstClr val="white"/>
                  </a:solidFill>
                </a:rPr>
                <a:t>6/540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38" name="Elbow Connector 37"/>
            <p:cNvCxnSpPr>
              <a:stCxn id="37" idx="3"/>
              <a:endCxn id="40" idx="1"/>
            </p:cNvCxnSpPr>
            <p:nvPr/>
          </p:nvCxnSpPr>
          <p:spPr>
            <a:xfrm flipH="1">
              <a:off x="6890822" y="3341941"/>
              <a:ext cx="2348" cy="304800"/>
            </a:xfrm>
            <a:prstGeom prst="bentConnector5">
              <a:avLst>
                <a:gd name="adj1" fmla="val -9735945"/>
                <a:gd name="adj2" fmla="val 50000"/>
                <a:gd name="adj3" fmla="val 9835945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39"/>
            <p:cNvSpPr/>
            <p:nvPr/>
          </p:nvSpPr>
          <p:spPr>
            <a:xfrm>
              <a:off x="6890822" y="3564445"/>
              <a:ext cx="137160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dirty="0" smtClean="0">
                  <a:solidFill>
                    <a:prstClr val="white"/>
                  </a:solidFill>
                </a:rPr>
                <a:t>F 5/300</a:t>
              </a:r>
              <a:endParaRPr lang="en-US" sz="1200" b="1" dirty="0">
                <a:solidFill>
                  <a:prstClr val="white"/>
                </a:solidFill>
              </a:endParaRPr>
            </a:p>
          </p:txBody>
        </p:sp>
        <p:cxnSp>
          <p:nvCxnSpPr>
            <p:cNvPr id="41" name="Elbow Connector 40"/>
            <p:cNvCxnSpPr>
              <a:stCxn id="28" idx="3"/>
              <a:endCxn id="43" idx="1"/>
            </p:cNvCxnSpPr>
            <p:nvPr/>
          </p:nvCxnSpPr>
          <p:spPr>
            <a:xfrm flipH="1" flipV="1">
              <a:off x="2777196" y="2072876"/>
              <a:ext cx="6563" cy="305983"/>
            </a:xfrm>
            <a:prstGeom prst="bentConnector5">
              <a:avLst>
                <a:gd name="adj1" fmla="val -3483163"/>
                <a:gd name="adj2" fmla="val 50000"/>
                <a:gd name="adj3" fmla="val 3583163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2777196" y="1990580"/>
              <a:ext cx="82296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smtClean="0">
                  <a:solidFill>
                    <a:prstClr val="white"/>
                  </a:solidFill>
                </a:rPr>
                <a:t> G    3/270</a:t>
              </a:r>
              <a:endParaRPr lang="en-US" sz="1200" b="1" dirty="0" smtClean="0">
                <a:solidFill>
                  <a:prstClr val="white"/>
                </a:solidFill>
              </a:endParaRPr>
            </a:p>
          </p:txBody>
        </p:sp>
        <p:cxnSp>
          <p:nvCxnSpPr>
            <p:cNvPr id="44" name="Elbow Connector 43"/>
            <p:cNvCxnSpPr>
              <a:stCxn id="43" idx="3"/>
              <a:endCxn id="32" idx="1"/>
            </p:cNvCxnSpPr>
            <p:nvPr/>
          </p:nvCxnSpPr>
          <p:spPr>
            <a:xfrm>
              <a:off x="3600156" y="2072876"/>
              <a:ext cx="552156" cy="95068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Elbow Connector 44"/>
            <p:cNvCxnSpPr>
              <a:stCxn id="28" idx="3"/>
              <a:endCxn id="34" idx="1"/>
            </p:cNvCxnSpPr>
            <p:nvPr/>
          </p:nvCxnSpPr>
          <p:spPr>
            <a:xfrm flipH="1">
              <a:off x="2783444" y="2378859"/>
              <a:ext cx="315" cy="314709"/>
            </a:xfrm>
            <a:prstGeom prst="bentConnector5">
              <a:avLst>
                <a:gd name="adj1" fmla="val -72571429"/>
                <a:gd name="adj2" fmla="val 50000"/>
                <a:gd name="adj3" fmla="val 72671429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own Arrow 4"/>
          <p:cNvSpPr/>
          <p:nvPr/>
        </p:nvSpPr>
        <p:spPr>
          <a:xfrm>
            <a:off x="4106596" y="2483703"/>
            <a:ext cx="9144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38976" y="5739054"/>
            <a:ext cx="1073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9900"/>
                </a:solidFill>
              </a:rPr>
              <a:t>← Cost Baseline</a:t>
            </a:r>
            <a:endParaRPr lang="en-US" sz="1600" dirty="0">
              <a:solidFill>
                <a:srgbClr val="009900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68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Table 44"/>
          <p:cNvGraphicFramePr>
            <a:graphicFrameLocks noGrp="1"/>
          </p:cNvGraphicFramePr>
          <p:nvPr>
            <p:extLst/>
          </p:nvPr>
        </p:nvGraphicFramePr>
        <p:xfrm>
          <a:off x="38356" y="711200"/>
          <a:ext cx="8778240" cy="5946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</a:tblGrid>
              <a:tr h="3175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100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150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200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290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380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470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560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650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740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940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1,140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1,340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1,450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1,560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1,710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1,860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2,010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2,160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2,250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2,340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2,430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2,520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2,610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2,700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2,760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2,820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2,880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2,940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3,000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9900"/>
                          </a:solidFill>
                        </a:rPr>
                        <a:t>PV</a:t>
                      </a:r>
                      <a:endParaRPr lang="en-US" sz="1600" dirty="0">
                        <a:solidFill>
                          <a:srgbClr val="0099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517888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EVA of the Project on completion of Activity A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6</a:t>
            </a:fld>
            <a:endParaRPr lang="en-US" b="1" dirty="0">
              <a:solidFill>
                <a:prstClr val="black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1554" y="1985661"/>
            <a:ext cx="8210868" cy="1743376"/>
            <a:chOff x="51554" y="1985661"/>
            <a:chExt cx="8210868" cy="1743376"/>
          </a:xfrm>
        </p:grpSpPr>
        <p:sp>
          <p:nvSpPr>
            <p:cNvPr id="46" name="Rectangle 45"/>
            <p:cNvSpPr/>
            <p:nvPr/>
          </p:nvSpPr>
          <p:spPr>
            <a:xfrm>
              <a:off x="51554" y="1985661"/>
              <a:ext cx="109728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A   </a:t>
              </a:r>
              <a:r>
                <a:rPr lang="en-US" sz="1400" b="1" dirty="0" smtClean="0">
                  <a:solidFill>
                    <a:prstClr val="white"/>
                  </a:solidFill>
                </a:rPr>
                <a:t>4/200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137839" y="2296563"/>
              <a:ext cx="164592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1400" b="1" smtClean="0">
                  <a:solidFill>
                    <a:prstClr val="white"/>
                  </a:solidFill>
                </a:rPr>
                <a:t>          B      </a:t>
              </a:r>
              <a:r>
                <a:rPr lang="en-US" sz="1400" b="1" dirty="0" smtClean="0">
                  <a:solidFill>
                    <a:prstClr val="white"/>
                  </a:solidFill>
                </a:rPr>
                <a:t>6/540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48" name="Elbow Connector 47"/>
            <p:cNvCxnSpPr>
              <a:stCxn id="46" idx="3"/>
              <a:endCxn id="47" idx="1"/>
            </p:cNvCxnSpPr>
            <p:nvPr/>
          </p:nvCxnSpPr>
          <p:spPr>
            <a:xfrm flipH="1">
              <a:off x="1137839" y="2067957"/>
              <a:ext cx="10995" cy="310902"/>
            </a:xfrm>
            <a:prstGeom prst="bentConnector5">
              <a:avLst>
                <a:gd name="adj1" fmla="val -2079127"/>
                <a:gd name="adj2" fmla="val 50000"/>
                <a:gd name="adj3" fmla="val 2179127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33"/>
            <p:cNvCxnSpPr>
              <a:stCxn id="26" idx="3"/>
              <a:endCxn id="23" idx="1"/>
            </p:cNvCxnSpPr>
            <p:nvPr/>
          </p:nvCxnSpPr>
          <p:spPr>
            <a:xfrm flipH="1">
              <a:off x="4152312" y="2693568"/>
              <a:ext cx="2732" cy="329996"/>
            </a:xfrm>
            <a:prstGeom prst="bentConnector5">
              <a:avLst>
                <a:gd name="adj1" fmla="val -8367496"/>
                <a:gd name="adj2" fmla="val 50000"/>
                <a:gd name="adj3" fmla="val 8467496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4152312" y="2941268"/>
              <a:ext cx="109728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D  4/600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783444" y="2611272"/>
              <a:ext cx="137160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C  5/550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42" name="Elbow Connector 41"/>
            <p:cNvCxnSpPr>
              <a:stCxn id="23" idx="3"/>
              <a:endCxn id="43" idx="1"/>
            </p:cNvCxnSpPr>
            <p:nvPr/>
          </p:nvCxnSpPr>
          <p:spPr>
            <a:xfrm flipH="1">
              <a:off x="5247250" y="3023564"/>
              <a:ext cx="2342" cy="318377"/>
            </a:xfrm>
            <a:prstGeom prst="bentConnector5">
              <a:avLst>
                <a:gd name="adj1" fmla="val -9760888"/>
                <a:gd name="adj2" fmla="val 50000"/>
                <a:gd name="adj3" fmla="val 9860888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5247250" y="3259645"/>
              <a:ext cx="164592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E   </a:t>
              </a:r>
              <a:r>
                <a:rPr lang="en-US" sz="1400" b="1" dirty="0" smtClean="0">
                  <a:solidFill>
                    <a:prstClr val="white"/>
                  </a:solidFill>
                </a:rPr>
                <a:t>6/540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49" name="Elbow Connector 48"/>
            <p:cNvCxnSpPr>
              <a:stCxn id="43" idx="3"/>
              <a:endCxn id="50" idx="1"/>
            </p:cNvCxnSpPr>
            <p:nvPr/>
          </p:nvCxnSpPr>
          <p:spPr>
            <a:xfrm flipH="1">
              <a:off x="6890822" y="3341941"/>
              <a:ext cx="2348" cy="304800"/>
            </a:xfrm>
            <a:prstGeom prst="bentConnector5">
              <a:avLst>
                <a:gd name="adj1" fmla="val -9735945"/>
                <a:gd name="adj2" fmla="val 50000"/>
                <a:gd name="adj3" fmla="val 9835945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49"/>
            <p:cNvSpPr/>
            <p:nvPr/>
          </p:nvSpPr>
          <p:spPr>
            <a:xfrm>
              <a:off x="6890822" y="3564445"/>
              <a:ext cx="137160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dirty="0" smtClean="0">
                  <a:solidFill>
                    <a:prstClr val="white"/>
                  </a:solidFill>
                </a:rPr>
                <a:t>F 5/300</a:t>
              </a:r>
              <a:endParaRPr lang="en-US" sz="1200" b="1" dirty="0">
                <a:solidFill>
                  <a:prstClr val="white"/>
                </a:solidFill>
              </a:endParaRPr>
            </a:p>
          </p:txBody>
        </p:sp>
        <p:cxnSp>
          <p:nvCxnSpPr>
            <p:cNvPr id="51" name="Elbow Connector 50"/>
            <p:cNvCxnSpPr>
              <a:stCxn id="47" idx="3"/>
              <a:endCxn id="52" idx="1"/>
            </p:cNvCxnSpPr>
            <p:nvPr/>
          </p:nvCxnSpPr>
          <p:spPr>
            <a:xfrm flipH="1" flipV="1">
              <a:off x="2777196" y="2072876"/>
              <a:ext cx="6563" cy="305983"/>
            </a:xfrm>
            <a:prstGeom prst="bentConnector5">
              <a:avLst>
                <a:gd name="adj1" fmla="val -3483163"/>
                <a:gd name="adj2" fmla="val 50000"/>
                <a:gd name="adj3" fmla="val 3583163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/>
            <p:cNvSpPr/>
            <p:nvPr/>
          </p:nvSpPr>
          <p:spPr>
            <a:xfrm>
              <a:off x="2777196" y="1990580"/>
              <a:ext cx="82296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smtClean="0">
                  <a:solidFill>
                    <a:prstClr val="white"/>
                  </a:solidFill>
                </a:rPr>
                <a:t> G    3/270</a:t>
              </a:r>
              <a:endParaRPr lang="en-US" sz="1200" b="1" dirty="0" smtClean="0">
                <a:solidFill>
                  <a:prstClr val="white"/>
                </a:solidFill>
              </a:endParaRPr>
            </a:p>
          </p:txBody>
        </p:sp>
        <p:cxnSp>
          <p:nvCxnSpPr>
            <p:cNvPr id="57" name="Elbow Connector 56"/>
            <p:cNvCxnSpPr>
              <a:stCxn id="52" idx="3"/>
              <a:endCxn id="23" idx="1"/>
            </p:cNvCxnSpPr>
            <p:nvPr/>
          </p:nvCxnSpPr>
          <p:spPr>
            <a:xfrm>
              <a:off x="3600156" y="2072876"/>
              <a:ext cx="552156" cy="95068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Elbow Connector 31"/>
            <p:cNvCxnSpPr>
              <a:stCxn id="47" idx="3"/>
              <a:endCxn id="26" idx="1"/>
            </p:cNvCxnSpPr>
            <p:nvPr/>
          </p:nvCxnSpPr>
          <p:spPr>
            <a:xfrm flipH="1">
              <a:off x="2783444" y="2378859"/>
              <a:ext cx="315" cy="314709"/>
            </a:xfrm>
            <a:prstGeom prst="bentConnector5">
              <a:avLst>
                <a:gd name="adj1" fmla="val -72571429"/>
                <a:gd name="adj2" fmla="val 50000"/>
                <a:gd name="adj3" fmla="val 72671429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Rectangle 77"/>
          <p:cNvSpPr/>
          <p:nvPr/>
        </p:nvSpPr>
        <p:spPr>
          <a:xfrm>
            <a:off x="316357" y="3563577"/>
            <a:ext cx="1371600" cy="164592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b="1" smtClean="0">
                <a:solidFill>
                  <a:prstClr val="white"/>
                </a:solidFill>
              </a:rPr>
              <a:t>         A    5/300</a:t>
            </a:r>
            <a:endParaRPr lang="en-US" sz="1200" b="1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84043" y="3568559"/>
            <a:ext cx="7125045" cy="1751841"/>
            <a:chOff x="1684043" y="3568559"/>
            <a:chExt cx="7125045" cy="1751841"/>
          </a:xfrm>
        </p:grpSpPr>
        <p:cxnSp>
          <p:nvCxnSpPr>
            <p:cNvPr id="81" name="Elbow Connector 80"/>
            <p:cNvCxnSpPr>
              <a:stCxn id="83" idx="3"/>
              <a:endCxn id="82" idx="1"/>
            </p:cNvCxnSpPr>
            <p:nvPr/>
          </p:nvCxnSpPr>
          <p:spPr>
            <a:xfrm flipH="1">
              <a:off x="4699202" y="4289190"/>
              <a:ext cx="2268" cy="318703"/>
            </a:xfrm>
            <a:prstGeom prst="bentConnector5">
              <a:avLst>
                <a:gd name="adj1" fmla="val -10079365"/>
                <a:gd name="adj2" fmla="val 50000"/>
                <a:gd name="adj3" fmla="val 10179365"/>
              </a:avLst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Rectangle 81"/>
            <p:cNvSpPr/>
            <p:nvPr/>
          </p:nvSpPr>
          <p:spPr>
            <a:xfrm>
              <a:off x="4699202" y="4525597"/>
              <a:ext cx="1097280" cy="16459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dirty="0" smtClean="0">
                  <a:solidFill>
                    <a:srgbClr val="FF0000"/>
                  </a:solidFill>
                </a:rPr>
                <a:t>D  4/600</a:t>
              </a:r>
              <a:endParaRPr lang="en-US" sz="12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4" name="Elbow Connector 83"/>
            <p:cNvCxnSpPr>
              <a:stCxn id="82" idx="3"/>
              <a:endCxn id="85" idx="1"/>
            </p:cNvCxnSpPr>
            <p:nvPr/>
          </p:nvCxnSpPr>
          <p:spPr>
            <a:xfrm flipH="1">
              <a:off x="5796179" y="4607893"/>
              <a:ext cx="303" cy="325411"/>
            </a:xfrm>
            <a:prstGeom prst="bentConnector5">
              <a:avLst>
                <a:gd name="adj1" fmla="val -75445545"/>
                <a:gd name="adj2" fmla="val 50000"/>
                <a:gd name="adj3" fmla="val 75545545"/>
              </a:avLst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>
              <a:off x="5796179" y="4851008"/>
              <a:ext cx="1645920" cy="16459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smtClean="0">
                  <a:solidFill>
                    <a:srgbClr val="FF0000"/>
                  </a:solidFill>
                </a:rPr>
                <a:t>E    6/540</a:t>
              </a:r>
              <a:endParaRPr lang="en-US" sz="12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6" name="Elbow Connector 85"/>
            <p:cNvCxnSpPr>
              <a:stCxn id="85" idx="3"/>
              <a:endCxn id="87" idx="1"/>
            </p:cNvCxnSpPr>
            <p:nvPr/>
          </p:nvCxnSpPr>
          <p:spPr>
            <a:xfrm flipH="1">
              <a:off x="7437488" y="4933304"/>
              <a:ext cx="4611" cy="304800"/>
            </a:xfrm>
            <a:prstGeom prst="bentConnector5">
              <a:avLst>
                <a:gd name="adj1" fmla="val -4957710"/>
                <a:gd name="adj2" fmla="val 50000"/>
                <a:gd name="adj3" fmla="val 5057710"/>
              </a:avLst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Rectangle 86"/>
            <p:cNvSpPr/>
            <p:nvPr/>
          </p:nvSpPr>
          <p:spPr>
            <a:xfrm>
              <a:off x="7437488" y="5155808"/>
              <a:ext cx="1371600" cy="16459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smtClean="0">
                  <a:solidFill>
                    <a:srgbClr val="FF0000"/>
                  </a:solidFill>
                </a:rPr>
                <a:t>F     </a:t>
              </a:r>
              <a:r>
                <a:rPr lang="en-US" sz="1200" b="1" dirty="0" smtClean="0">
                  <a:solidFill>
                    <a:srgbClr val="FF0000"/>
                  </a:solidFill>
                </a:rPr>
                <a:t>5/300</a:t>
              </a:r>
              <a:endParaRPr 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684043" y="3886251"/>
              <a:ext cx="1645920" cy="16459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1200" b="1" smtClean="0">
                  <a:solidFill>
                    <a:srgbClr val="FF0000"/>
                  </a:solidFill>
                </a:rPr>
                <a:t>            B    6/540</a:t>
              </a:r>
              <a:endParaRPr lang="en-US" sz="12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0" name="Elbow Connector 79"/>
            <p:cNvCxnSpPr>
              <a:stCxn id="78" idx="3"/>
              <a:endCxn id="79" idx="1"/>
            </p:cNvCxnSpPr>
            <p:nvPr/>
          </p:nvCxnSpPr>
          <p:spPr>
            <a:xfrm flipH="1">
              <a:off x="1684043" y="3645873"/>
              <a:ext cx="3914" cy="322674"/>
            </a:xfrm>
            <a:prstGeom prst="bentConnector5">
              <a:avLst>
                <a:gd name="adj1" fmla="val -5840572"/>
                <a:gd name="adj2" fmla="val 50000"/>
                <a:gd name="adj3" fmla="val 5940572"/>
              </a:avLst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Rectangle 82"/>
            <p:cNvSpPr/>
            <p:nvPr/>
          </p:nvSpPr>
          <p:spPr>
            <a:xfrm>
              <a:off x="3329870" y="4206894"/>
              <a:ext cx="1371600" cy="16459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1200" b="1" dirty="0" smtClean="0">
                  <a:solidFill>
                    <a:srgbClr val="FF0000"/>
                  </a:solidFill>
                </a:rPr>
                <a:t>    C    5/550</a:t>
              </a:r>
              <a:endParaRPr lang="en-US" sz="12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8" name="Elbow Connector 87"/>
            <p:cNvCxnSpPr>
              <a:stCxn id="79" idx="3"/>
              <a:endCxn id="89" idx="1"/>
            </p:cNvCxnSpPr>
            <p:nvPr/>
          </p:nvCxnSpPr>
          <p:spPr>
            <a:xfrm flipH="1" flipV="1">
              <a:off x="3322976" y="3637139"/>
              <a:ext cx="6987" cy="331408"/>
            </a:xfrm>
            <a:prstGeom prst="bentConnector5">
              <a:avLst>
                <a:gd name="adj1" fmla="val -3271790"/>
                <a:gd name="adj2" fmla="val 52069"/>
                <a:gd name="adj3" fmla="val 3371790"/>
              </a:avLst>
            </a:prstGeom>
            <a:ln w="1270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Rectangle 88"/>
            <p:cNvSpPr/>
            <p:nvPr/>
          </p:nvSpPr>
          <p:spPr>
            <a:xfrm>
              <a:off x="3322976" y="3568559"/>
              <a:ext cx="822960" cy="137160"/>
            </a:xfrm>
            <a:prstGeom prst="rect">
              <a:avLst/>
            </a:prstGeom>
            <a:noFill/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dirty="0" smtClean="0">
                  <a:solidFill>
                    <a:srgbClr val="0000FF"/>
                  </a:solidFill>
                </a:rPr>
                <a:t>G 3/270</a:t>
              </a:r>
              <a:endParaRPr lang="en-US" sz="12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90" name="Elbow Connector 89"/>
            <p:cNvCxnSpPr>
              <a:stCxn id="89" idx="3"/>
              <a:endCxn id="82" idx="1"/>
            </p:cNvCxnSpPr>
            <p:nvPr/>
          </p:nvCxnSpPr>
          <p:spPr>
            <a:xfrm>
              <a:off x="4145936" y="3637139"/>
              <a:ext cx="553266" cy="970754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Elbow Connector 90"/>
            <p:cNvCxnSpPr>
              <a:stCxn id="79" idx="3"/>
              <a:endCxn id="83" idx="1"/>
            </p:cNvCxnSpPr>
            <p:nvPr/>
          </p:nvCxnSpPr>
          <p:spPr>
            <a:xfrm flipH="1">
              <a:off x="3329870" y="3968547"/>
              <a:ext cx="93" cy="320643"/>
            </a:xfrm>
            <a:prstGeom prst="bentConnector5">
              <a:avLst>
                <a:gd name="adj1" fmla="val -245806452"/>
                <a:gd name="adj2" fmla="val 50000"/>
                <a:gd name="adj3" fmla="val 245906452"/>
              </a:avLst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/>
          <p:cNvGrpSpPr/>
          <p:nvPr/>
        </p:nvGrpSpPr>
        <p:grpSpPr>
          <a:xfrm>
            <a:off x="1342657" y="703730"/>
            <a:ext cx="744050" cy="6098166"/>
            <a:chOff x="3550157" y="703730"/>
            <a:chExt cx="744050" cy="6098166"/>
          </a:xfrm>
        </p:grpSpPr>
        <p:sp>
          <p:nvSpPr>
            <p:cNvPr id="56" name="TextBox 55"/>
            <p:cNvSpPr txBox="1"/>
            <p:nvPr/>
          </p:nvSpPr>
          <p:spPr>
            <a:xfrm>
              <a:off x="3550157" y="6432564"/>
              <a:ext cx="744050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rgbClr val="FF0000"/>
                  </a:solidFill>
                </a:defRPr>
              </a:lvl1pPr>
            </a:lstStyle>
            <a:p>
              <a:r>
                <a:rPr lang="en-US" dirty="0" smtClean="0"/>
                <a:t>Today</a:t>
              </a:r>
              <a:endParaRPr lang="en-US" dirty="0"/>
            </a:p>
          </p:txBody>
        </p:sp>
        <p:cxnSp>
          <p:nvCxnSpPr>
            <p:cNvPr id="95" name="Straight Connector 94"/>
            <p:cNvCxnSpPr/>
            <p:nvPr/>
          </p:nvCxnSpPr>
          <p:spPr>
            <a:xfrm flipV="1">
              <a:off x="3890683" y="703730"/>
              <a:ext cx="0" cy="5852160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TextBox 96"/>
          <p:cNvSpPr txBox="1"/>
          <p:nvPr/>
        </p:nvSpPr>
        <p:spPr>
          <a:xfrm>
            <a:off x="4242862" y="1964994"/>
            <a:ext cx="488941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9900"/>
                </a:solidFill>
              </a:rPr>
              <a:t>How much we had planned to achieve so far? This is </a:t>
            </a:r>
            <a:r>
              <a:rPr lang="en-US" sz="1600" b="1" u="sng" dirty="0" smtClean="0">
                <a:solidFill>
                  <a:srgbClr val="009900"/>
                </a:solidFill>
              </a:rPr>
              <a:t>PV</a:t>
            </a:r>
          </a:p>
          <a:p>
            <a:r>
              <a:rPr lang="en-US" sz="1600" b="1" dirty="0" smtClean="0">
                <a:solidFill>
                  <a:srgbClr val="009900"/>
                </a:solidFill>
              </a:rPr>
              <a:t>PV = A+Bx2/6 = 200+540x2/6 = 380 </a:t>
            </a:r>
            <a:endParaRPr lang="en-US" sz="1600" b="1" dirty="0">
              <a:solidFill>
                <a:srgbClr val="00990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262126" y="3874477"/>
            <a:ext cx="3547766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What have we earned so far? This is </a:t>
            </a:r>
            <a:r>
              <a:rPr lang="en-US" sz="1600" b="1" u="sng" dirty="0" smtClean="0">
                <a:solidFill>
                  <a:srgbClr val="0000FF"/>
                </a:solidFill>
              </a:rPr>
              <a:t>EV</a:t>
            </a:r>
          </a:p>
          <a:p>
            <a:r>
              <a:rPr lang="en-US" sz="1600" b="1" dirty="0" smtClean="0">
                <a:solidFill>
                  <a:srgbClr val="0000FF"/>
                </a:solidFill>
              </a:rPr>
              <a:t>EV </a:t>
            </a:r>
            <a:r>
              <a:rPr lang="en-US" sz="1600" b="1" dirty="0">
                <a:solidFill>
                  <a:srgbClr val="0000FF"/>
                </a:solidFill>
              </a:rPr>
              <a:t>= </a:t>
            </a:r>
            <a:r>
              <a:rPr lang="en-US" sz="1600" b="1" dirty="0" smtClean="0">
                <a:solidFill>
                  <a:srgbClr val="0000FF"/>
                </a:solidFill>
              </a:rPr>
              <a:t>A = 200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325592" y="5739825"/>
            <a:ext cx="451360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How much the project has cost us so far? This is </a:t>
            </a:r>
            <a:r>
              <a:rPr lang="en-US" sz="1600" b="1" u="sng" dirty="0" smtClean="0">
                <a:solidFill>
                  <a:srgbClr val="FF0000"/>
                </a:solidFill>
              </a:rPr>
              <a:t>AC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AC = 300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88054" y="5474677"/>
            <a:ext cx="3162403" cy="7386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</a:rPr>
              <a:t> CV  = </a:t>
            </a:r>
            <a:r>
              <a:rPr lang="en-US" sz="1600" b="1" dirty="0" smtClean="0">
                <a:solidFill>
                  <a:prstClr val="black"/>
                </a:solidFill>
              </a:rPr>
              <a:t>EV-AC = 200-300 = -100</a:t>
            </a:r>
          </a:p>
          <a:p>
            <a:r>
              <a:rPr lang="en-US" sz="1600" b="1" dirty="0" smtClean="0">
                <a:solidFill>
                  <a:prstClr val="black"/>
                </a:solidFill>
              </a:rPr>
              <a:t> CPI = EV/AC = 200/300 = 0.67</a:t>
            </a:r>
          </a:p>
          <a:p>
            <a:r>
              <a:rPr lang="en-US" sz="1600" b="1" dirty="0" smtClean="0">
                <a:solidFill>
                  <a:prstClr val="black"/>
                </a:solidFill>
              </a:rPr>
              <a:t> CV% = CV/EV = -100/200 = - 50%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90397" y="4513385"/>
            <a:ext cx="3162403" cy="7386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</a:rPr>
              <a:t> SV  = </a:t>
            </a:r>
            <a:r>
              <a:rPr lang="en-US" sz="1600" b="1" dirty="0" smtClean="0">
                <a:solidFill>
                  <a:prstClr val="black"/>
                </a:solidFill>
              </a:rPr>
              <a:t>EV-PV = 200-380 = -180</a:t>
            </a:r>
          </a:p>
          <a:p>
            <a:r>
              <a:rPr lang="en-US" sz="1600" b="1" dirty="0" smtClean="0">
                <a:solidFill>
                  <a:prstClr val="black"/>
                </a:solidFill>
              </a:rPr>
              <a:t> SPI = EV/PV = 200/380 = 0.53</a:t>
            </a:r>
          </a:p>
          <a:p>
            <a:r>
              <a:rPr lang="en-US" sz="1600" b="1" dirty="0">
                <a:solidFill>
                  <a:prstClr val="black"/>
                </a:solidFill>
              </a:rPr>
              <a:t> </a:t>
            </a:r>
            <a:r>
              <a:rPr lang="en-US" sz="1600" b="1" dirty="0" smtClean="0">
                <a:solidFill>
                  <a:prstClr val="black"/>
                </a:solidFill>
              </a:rPr>
              <a:t>SV% = SV/PV </a:t>
            </a:r>
            <a:r>
              <a:rPr lang="en-US" sz="1600" b="1" dirty="0">
                <a:solidFill>
                  <a:prstClr val="black"/>
                </a:solidFill>
              </a:rPr>
              <a:t>= </a:t>
            </a:r>
            <a:r>
              <a:rPr lang="en-US" sz="1600" b="1" dirty="0" smtClean="0">
                <a:solidFill>
                  <a:prstClr val="black"/>
                </a:solidFill>
              </a:rPr>
              <a:t>-180/380 </a:t>
            </a:r>
            <a:r>
              <a:rPr lang="en-US" sz="1600" b="1" dirty="0">
                <a:solidFill>
                  <a:prstClr val="black"/>
                </a:solidFill>
              </a:rPr>
              <a:t>= - </a:t>
            </a:r>
            <a:r>
              <a:rPr lang="en-US" sz="1600" b="1" dirty="0" smtClean="0">
                <a:solidFill>
                  <a:prstClr val="black"/>
                </a:solidFill>
              </a:rPr>
              <a:t>60%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97" grpId="0" build="p" animBg="1"/>
      <p:bldP spid="98" grpId="0" build="p" animBg="1"/>
      <p:bldP spid="103" grpId="0" build="p" animBg="1"/>
      <p:bldP spid="53" grpId="0" animBg="1"/>
      <p:bldP spid="5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Table 43"/>
          <p:cNvGraphicFramePr>
            <a:graphicFrameLocks noGrp="1"/>
          </p:cNvGraphicFramePr>
          <p:nvPr>
            <p:extLst/>
          </p:nvPr>
        </p:nvGraphicFramePr>
        <p:xfrm>
          <a:off x="38356" y="711200"/>
          <a:ext cx="8778240" cy="5946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</a:tblGrid>
              <a:tr h="3175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100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150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200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290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380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470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560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650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740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940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1,140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1,340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1,450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1,560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1,710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1,860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2,010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2,160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2,250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2,340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2,430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2,520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2,610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2,700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2,760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2,820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2,880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2,940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3,000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9900"/>
                          </a:solidFill>
                        </a:rPr>
                        <a:t>PV</a:t>
                      </a:r>
                      <a:endParaRPr lang="en-US" sz="1600" dirty="0">
                        <a:solidFill>
                          <a:srgbClr val="0099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517888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EVA of the Project on completion of Activity B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7</a:t>
            </a:fld>
            <a:endParaRPr lang="en-US" b="1" dirty="0">
              <a:solidFill>
                <a:prstClr val="black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1554" y="1985661"/>
            <a:ext cx="8210868" cy="1743376"/>
            <a:chOff x="51554" y="1985661"/>
            <a:chExt cx="8210868" cy="1743376"/>
          </a:xfrm>
        </p:grpSpPr>
        <p:sp>
          <p:nvSpPr>
            <p:cNvPr id="46" name="Rectangle 45"/>
            <p:cNvSpPr/>
            <p:nvPr/>
          </p:nvSpPr>
          <p:spPr>
            <a:xfrm>
              <a:off x="51554" y="1985661"/>
              <a:ext cx="109728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A   </a:t>
              </a:r>
              <a:r>
                <a:rPr lang="en-US" sz="1400" b="1" dirty="0" smtClean="0">
                  <a:solidFill>
                    <a:prstClr val="white"/>
                  </a:solidFill>
                </a:rPr>
                <a:t>4/200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137839" y="2296563"/>
              <a:ext cx="164592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1400" b="1" smtClean="0">
                  <a:solidFill>
                    <a:prstClr val="white"/>
                  </a:solidFill>
                </a:rPr>
                <a:t>          B      </a:t>
              </a:r>
              <a:r>
                <a:rPr lang="en-US" sz="1400" b="1" dirty="0" smtClean="0">
                  <a:solidFill>
                    <a:prstClr val="white"/>
                  </a:solidFill>
                </a:rPr>
                <a:t>6/540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48" name="Elbow Connector 47"/>
            <p:cNvCxnSpPr>
              <a:stCxn id="46" idx="3"/>
              <a:endCxn id="47" idx="1"/>
            </p:cNvCxnSpPr>
            <p:nvPr/>
          </p:nvCxnSpPr>
          <p:spPr>
            <a:xfrm flipH="1">
              <a:off x="1137839" y="2067957"/>
              <a:ext cx="10995" cy="310902"/>
            </a:xfrm>
            <a:prstGeom prst="bentConnector5">
              <a:avLst>
                <a:gd name="adj1" fmla="val -2079127"/>
                <a:gd name="adj2" fmla="val 50000"/>
                <a:gd name="adj3" fmla="val 2179127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33"/>
            <p:cNvCxnSpPr>
              <a:stCxn id="26" idx="3"/>
              <a:endCxn id="23" idx="1"/>
            </p:cNvCxnSpPr>
            <p:nvPr/>
          </p:nvCxnSpPr>
          <p:spPr>
            <a:xfrm flipH="1">
              <a:off x="4152312" y="2693568"/>
              <a:ext cx="2732" cy="329996"/>
            </a:xfrm>
            <a:prstGeom prst="bentConnector5">
              <a:avLst>
                <a:gd name="adj1" fmla="val -8367496"/>
                <a:gd name="adj2" fmla="val 50000"/>
                <a:gd name="adj3" fmla="val 8467496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4152312" y="2941268"/>
              <a:ext cx="109728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D  4/600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783444" y="2611272"/>
              <a:ext cx="137160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C  5/550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42" name="Elbow Connector 41"/>
            <p:cNvCxnSpPr>
              <a:stCxn id="23" idx="3"/>
              <a:endCxn id="43" idx="1"/>
            </p:cNvCxnSpPr>
            <p:nvPr/>
          </p:nvCxnSpPr>
          <p:spPr>
            <a:xfrm flipH="1">
              <a:off x="5247250" y="3023564"/>
              <a:ext cx="2342" cy="318377"/>
            </a:xfrm>
            <a:prstGeom prst="bentConnector5">
              <a:avLst>
                <a:gd name="adj1" fmla="val -9760888"/>
                <a:gd name="adj2" fmla="val 50000"/>
                <a:gd name="adj3" fmla="val 9860888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5247250" y="3259645"/>
              <a:ext cx="164592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E   </a:t>
              </a:r>
              <a:r>
                <a:rPr lang="en-US" sz="1400" b="1" dirty="0" smtClean="0">
                  <a:solidFill>
                    <a:prstClr val="white"/>
                  </a:solidFill>
                </a:rPr>
                <a:t>6/540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49" name="Elbow Connector 48"/>
            <p:cNvCxnSpPr>
              <a:stCxn id="43" idx="3"/>
              <a:endCxn id="50" idx="1"/>
            </p:cNvCxnSpPr>
            <p:nvPr/>
          </p:nvCxnSpPr>
          <p:spPr>
            <a:xfrm flipH="1">
              <a:off x="6890822" y="3341941"/>
              <a:ext cx="2348" cy="304800"/>
            </a:xfrm>
            <a:prstGeom prst="bentConnector5">
              <a:avLst>
                <a:gd name="adj1" fmla="val -9735945"/>
                <a:gd name="adj2" fmla="val 50000"/>
                <a:gd name="adj3" fmla="val 9835945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49"/>
            <p:cNvSpPr/>
            <p:nvPr/>
          </p:nvSpPr>
          <p:spPr>
            <a:xfrm>
              <a:off x="6890822" y="3564445"/>
              <a:ext cx="137160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dirty="0" smtClean="0">
                  <a:solidFill>
                    <a:prstClr val="white"/>
                  </a:solidFill>
                </a:rPr>
                <a:t>F 5/300</a:t>
              </a:r>
              <a:endParaRPr lang="en-US" sz="1200" b="1" dirty="0">
                <a:solidFill>
                  <a:prstClr val="white"/>
                </a:solidFill>
              </a:endParaRPr>
            </a:p>
          </p:txBody>
        </p:sp>
        <p:cxnSp>
          <p:nvCxnSpPr>
            <p:cNvPr id="51" name="Elbow Connector 50"/>
            <p:cNvCxnSpPr>
              <a:stCxn id="47" idx="3"/>
              <a:endCxn id="52" idx="1"/>
            </p:cNvCxnSpPr>
            <p:nvPr/>
          </p:nvCxnSpPr>
          <p:spPr>
            <a:xfrm flipH="1" flipV="1">
              <a:off x="2777196" y="2072876"/>
              <a:ext cx="6563" cy="305983"/>
            </a:xfrm>
            <a:prstGeom prst="bentConnector5">
              <a:avLst>
                <a:gd name="adj1" fmla="val -3483163"/>
                <a:gd name="adj2" fmla="val 50000"/>
                <a:gd name="adj3" fmla="val 3583163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/>
            <p:cNvSpPr/>
            <p:nvPr/>
          </p:nvSpPr>
          <p:spPr>
            <a:xfrm>
              <a:off x="2777196" y="1990580"/>
              <a:ext cx="82296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smtClean="0">
                  <a:solidFill>
                    <a:prstClr val="white"/>
                  </a:solidFill>
                </a:rPr>
                <a:t> G    3/270</a:t>
              </a:r>
              <a:endParaRPr lang="en-US" sz="1200" b="1" dirty="0" smtClean="0">
                <a:solidFill>
                  <a:prstClr val="white"/>
                </a:solidFill>
              </a:endParaRPr>
            </a:p>
          </p:txBody>
        </p:sp>
        <p:cxnSp>
          <p:nvCxnSpPr>
            <p:cNvPr id="57" name="Elbow Connector 56"/>
            <p:cNvCxnSpPr>
              <a:stCxn id="52" idx="3"/>
              <a:endCxn id="23" idx="1"/>
            </p:cNvCxnSpPr>
            <p:nvPr/>
          </p:nvCxnSpPr>
          <p:spPr>
            <a:xfrm>
              <a:off x="3600156" y="2072876"/>
              <a:ext cx="552156" cy="95068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Elbow Connector 31"/>
            <p:cNvCxnSpPr>
              <a:stCxn id="47" idx="3"/>
              <a:endCxn id="26" idx="1"/>
            </p:cNvCxnSpPr>
            <p:nvPr/>
          </p:nvCxnSpPr>
          <p:spPr>
            <a:xfrm flipH="1">
              <a:off x="2783444" y="2378859"/>
              <a:ext cx="315" cy="314709"/>
            </a:xfrm>
            <a:prstGeom prst="bentConnector5">
              <a:avLst>
                <a:gd name="adj1" fmla="val -72571429"/>
                <a:gd name="adj2" fmla="val 50000"/>
                <a:gd name="adj3" fmla="val 72671429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Rectangle 77"/>
          <p:cNvSpPr/>
          <p:nvPr/>
        </p:nvSpPr>
        <p:spPr>
          <a:xfrm>
            <a:off x="316357" y="3563577"/>
            <a:ext cx="1371600" cy="164592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b="1" smtClean="0">
                <a:solidFill>
                  <a:prstClr val="white"/>
                </a:solidFill>
              </a:rPr>
              <a:t>         A    5/300</a:t>
            </a:r>
            <a:endParaRPr lang="en-US" sz="1200" b="1" dirty="0">
              <a:solidFill>
                <a:prstClr val="white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1684043" y="3886251"/>
            <a:ext cx="1645920" cy="164592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b="1" smtClean="0">
                <a:solidFill>
                  <a:prstClr val="white"/>
                </a:solidFill>
              </a:rPr>
              <a:t>            B    6/600</a:t>
            </a:r>
            <a:endParaRPr lang="en-US" sz="1200" b="1" dirty="0">
              <a:solidFill>
                <a:prstClr val="white"/>
              </a:solidFill>
            </a:endParaRPr>
          </a:p>
        </p:txBody>
      </p:sp>
      <p:cxnSp>
        <p:nvCxnSpPr>
          <p:cNvPr id="80" name="Elbow Connector 79"/>
          <p:cNvCxnSpPr>
            <a:stCxn id="78" idx="3"/>
            <a:endCxn id="79" idx="1"/>
          </p:cNvCxnSpPr>
          <p:nvPr/>
        </p:nvCxnSpPr>
        <p:spPr>
          <a:xfrm flipH="1">
            <a:off x="1684043" y="3645873"/>
            <a:ext cx="3914" cy="322674"/>
          </a:xfrm>
          <a:prstGeom prst="bentConnector5">
            <a:avLst>
              <a:gd name="adj1" fmla="val -5840572"/>
              <a:gd name="adj2" fmla="val 50000"/>
              <a:gd name="adj3" fmla="val 5940572"/>
            </a:avLst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3322976" y="3568559"/>
            <a:ext cx="5478658" cy="1751841"/>
            <a:chOff x="3322976" y="3568559"/>
            <a:chExt cx="5478658" cy="1751841"/>
          </a:xfrm>
        </p:grpSpPr>
        <p:cxnSp>
          <p:nvCxnSpPr>
            <p:cNvPr id="81" name="Elbow Connector 80"/>
            <p:cNvCxnSpPr>
              <a:stCxn id="83" idx="3"/>
              <a:endCxn id="82" idx="1"/>
            </p:cNvCxnSpPr>
            <p:nvPr/>
          </p:nvCxnSpPr>
          <p:spPr>
            <a:xfrm flipH="1">
              <a:off x="4698644" y="4289190"/>
              <a:ext cx="2826" cy="318703"/>
            </a:xfrm>
            <a:prstGeom prst="bentConnector5">
              <a:avLst>
                <a:gd name="adj1" fmla="val -8089172"/>
                <a:gd name="adj2" fmla="val 50000"/>
                <a:gd name="adj3" fmla="val 8189172"/>
              </a:avLst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Rectangle 81"/>
            <p:cNvSpPr/>
            <p:nvPr/>
          </p:nvSpPr>
          <p:spPr>
            <a:xfrm>
              <a:off x="4698644" y="4525597"/>
              <a:ext cx="1097280" cy="16459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smtClean="0">
                  <a:solidFill>
                    <a:srgbClr val="FF0000"/>
                  </a:solidFill>
                </a:rPr>
                <a:t>D  4/600</a:t>
              </a:r>
              <a:endParaRPr lang="en-US" sz="12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4" name="Elbow Connector 83"/>
            <p:cNvCxnSpPr>
              <a:stCxn id="82" idx="3"/>
              <a:endCxn id="85" idx="1"/>
            </p:cNvCxnSpPr>
            <p:nvPr/>
          </p:nvCxnSpPr>
          <p:spPr>
            <a:xfrm flipH="1">
              <a:off x="5789485" y="4607893"/>
              <a:ext cx="6439" cy="325411"/>
            </a:xfrm>
            <a:prstGeom prst="bentConnector5">
              <a:avLst>
                <a:gd name="adj1" fmla="val -3550241"/>
                <a:gd name="adj2" fmla="val 50000"/>
                <a:gd name="adj3" fmla="val 3650241"/>
              </a:avLst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>
              <a:off x="5789485" y="4851008"/>
              <a:ext cx="1645920" cy="16459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smtClean="0">
                  <a:solidFill>
                    <a:srgbClr val="FF0000"/>
                  </a:solidFill>
                </a:rPr>
                <a:t>E    6/540</a:t>
              </a:r>
              <a:endParaRPr lang="en-US" sz="12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6" name="Elbow Connector 85"/>
            <p:cNvCxnSpPr>
              <a:stCxn id="85" idx="3"/>
              <a:endCxn id="87" idx="1"/>
            </p:cNvCxnSpPr>
            <p:nvPr/>
          </p:nvCxnSpPr>
          <p:spPr>
            <a:xfrm flipH="1">
              <a:off x="7430034" y="4933304"/>
              <a:ext cx="5371" cy="304800"/>
            </a:xfrm>
            <a:prstGeom prst="bentConnector5">
              <a:avLst>
                <a:gd name="adj1" fmla="val -4256191"/>
                <a:gd name="adj2" fmla="val 50000"/>
                <a:gd name="adj3" fmla="val 4356191"/>
              </a:avLst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Rectangle 86"/>
            <p:cNvSpPr/>
            <p:nvPr/>
          </p:nvSpPr>
          <p:spPr>
            <a:xfrm>
              <a:off x="7430034" y="5155808"/>
              <a:ext cx="1371600" cy="16459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smtClean="0">
                  <a:solidFill>
                    <a:srgbClr val="FF0000"/>
                  </a:solidFill>
                </a:rPr>
                <a:t>F     </a:t>
              </a:r>
              <a:r>
                <a:rPr lang="en-US" sz="1200" b="1" dirty="0" smtClean="0">
                  <a:solidFill>
                    <a:srgbClr val="FF0000"/>
                  </a:solidFill>
                </a:rPr>
                <a:t>5/300</a:t>
              </a:r>
              <a:endParaRPr 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3329870" y="4206894"/>
              <a:ext cx="1371600" cy="16459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1200" b="1" smtClean="0">
                  <a:solidFill>
                    <a:srgbClr val="FF0000"/>
                  </a:solidFill>
                </a:rPr>
                <a:t>    C    4/550</a:t>
              </a:r>
              <a:endParaRPr lang="en-US" sz="12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8" name="Elbow Connector 87"/>
            <p:cNvCxnSpPr>
              <a:stCxn id="79" idx="3"/>
              <a:endCxn id="89" idx="1"/>
            </p:cNvCxnSpPr>
            <p:nvPr/>
          </p:nvCxnSpPr>
          <p:spPr>
            <a:xfrm flipH="1" flipV="1">
              <a:off x="3322976" y="3637139"/>
              <a:ext cx="6987" cy="331408"/>
            </a:xfrm>
            <a:prstGeom prst="bentConnector5">
              <a:avLst>
                <a:gd name="adj1" fmla="val -3271790"/>
                <a:gd name="adj2" fmla="val 52069"/>
                <a:gd name="adj3" fmla="val 3371790"/>
              </a:avLst>
            </a:prstGeom>
            <a:ln w="1270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Rectangle 88"/>
            <p:cNvSpPr/>
            <p:nvPr/>
          </p:nvSpPr>
          <p:spPr>
            <a:xfrm>
              <a:off x="3322976" y="3568559"/>
              <a:ext cx="822960" cy="137160"/>
            </a:xfrm>
            <a:prstGeom prst="rect">
              <a:avLst/>
            </a:prstGeom>
            <a:noFill/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dirty="0" smtClean="0">
                  <a:solidFill>
                    <a:srgbClr val="0000FF"/>
                  </a:solidFill>
                </a:rPr>
                <a:t>G 3/270</a:t>
              </a:r>
              <a:endParaRPr lang="en-US" sz="12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90" name="Elbow Connector 89"/>
            <p:cNvCxnSpPr>
              <a:stCxn id="89" idx="3"/>
              <a:endCxn id="82" idx="1"/>
            </p:cNvCxnSpPr>
            <p:nvPr/>
          </p:nvCxnSpPr>
          <p:spPr>
            <a:xfrm>
              <a:off x="4145936" y="3637139"/>
              <a:ext cx="552708" cy="970754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Elbow Connector 90"/>
            <p:cNvCxnSpPr>
              <a:stCxn id="79" idx="3"/>
              <a:endCxn id="83" idx="1"/>
            </p:cNvCxnSpPr>
            <p:nvPr/>
          </p:nvCxnSpPr>
          <p:spPr>
            <a:xfrm flipH="1">
              <a:off x="3329870" y="3968547"/>
              <a:ext cx="93" cy="320643"/>
            </a:xfrm>
            <a:prstGeom prst="bentConnector5">
              <a:avLst>
                <a:gd name="adj1" fmla="val -245806452"/>
                <a:gd name="adj2" fmla="val 50000"/>
                <a:gd name="adj3" fmla="val 245906452"/>
              </a:avLst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/>
          <p:cNvGrpSpPr/>
          <p:nvPr/>
        </p:nvGrpSpPr>
        <p:grpSpPr>
          <a:xfrm>
            <a:off x="2990980" y="703730"/>
            <a:ext cx="744050" cy="6098166"/>
            <a:chOff x="3550157" y="703730"/>
            <a:chExt cx="744050" cy="6098166"/>
          </a:xfrm>
        </p:grpSpPr>
        <p:sp>
          <p:nvSpPr>
            <p:cNvPr id="56" name="TextBox 55"/>
            <p:cNvSpPr txBox="1"/>
            <p:nvPr/>
          </p:nvSpPr>
          <p:spPr>
            <a:xfrm>
              <a:off x="3550157" y="6432564"/>
              <a:ext cx="744050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rgbClr val="FF0000"/>
                  </a:solidFill>
                </a:defRPr>
              </a:lvl1pPr>
            </a:lstStyle>
            <a:p>
              <a:r>
                <a:rPr lang="en-US" dirty="0" smtClean="0"/>
                <a:t>Today</a:t>
              </a:r>
              <a:endParaRPr lang="en-US" dirty="0"/>
            </a:p>
          </p:txBody>
        </p:sp>
        <p:cxnSp>
          <p:nvCxnSpPr>
            <p:cNvPr id="95" name="Straight Connector 94"/>
            <p:cNvCxnSpPr/>
            <p:nvPr/>
          </p:nvCxnSpPr>
          <p:spPr>
            <a:xfrm flipV="1">
              <a:off x="3890683" y="703730"/>
              <a:ext cx="0" cy="5852160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TextBox 96"/>
          <p:cNvSpPr txBox="1"/>
          <p:nvPr/>
        </p:nvSpPr>
        <p:spPr>
          <a:xfrm>
            <a:off x="5182706" y="2035369"/>
            <a:ext cx="362132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0988" indent="-280988"/>
            <a:r>
              <a:rPr lang="en-US" sz="1600" b="1" dirty="0" smtClean="0">
                <a:solidFill>
                  <a:srgbClr val="009900"/>
                </a:solidFill>
              </a:rPr>
              <a:t>PV = A+B+Cx2/5+Gx2/3</a:t>
            </a:r>
          </a:p>
          <a:p>
            <a:pPr marL="280988"/>
            <a:r>
              <a:rPr lang="en-US" sz="1600" b="1" dirty="0" smtClean="0">
                <a:solidFill>
                  <a:srgbClr val="009900"/>
                </a:solidFill>
              </a:rPr>
              <a:t>= 200+540+550x2/5+270x2/3 = 1,140</a:t>
            </a:r>
            <a:endParaRPr lang="en-US" sz="1600" b="1" dirty="0">
              <a:solidFill>
                <a:srgbClr val="00990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463229" y="4081046"/>
            <a:ext cx="237597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EV </a:t>
            </a:r>
            <a:r>
              <a:rPr lang="en-US" sz="1600" b="1" dirty="0">
                <a:solidFill>
                  <a:srgbClr val="0000FF"/>
                </a:solidFill>
              </a:rPr>
              <a:t>= </a:t>
            </a:r>
            <a:r>
              <a:rPr lang="en-US" sz="1600" b="1" dirty="0" smtClean="0">
                <a:solidFill>
                  <a:srgbClr val="0000FF"/>
                </a:solidFill>
              </a:rPr>
              <a:t>A+B = 200+540 = 740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420117" y="5688552"/>
            <a:ext cx="238635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AC = A+B = 300+600 = 900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4270" y="5474677"/>
            <a:ext cx="3162403" cy="7386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</a:rPr>
              <a:t> CV  = </a:t>
            </a:r>
            <a:r>
              <a:rPr lang="en-US" sz="1600" b="1" dirty="0" smtClean="0">
                <a:solidFill>
                  <a:prstClr val="black"/>
                </a:solidFill>
              </a:rPr>
              <a:t>EV-AC = 740-900 = -160</a:t>
            </a:r>
          </a:p>
          <a:p>
            <a:r>
              <a:rPr lang="en-US" sz="1600" b="1" dirty="0" smtClean="0">
                <a:solidFill>
                  <a:prstClr val="black"/>
                </a:solidFill>
              </a:rPr>
              <a:t> CPI = EV/AC = 740/900 = 0.82</a:t>
            </a:r>
          </a:p>
          <a:p>
            <a:r>
              <a:rPr lang="en-US" sz="1600" b="1" dirty="0" smtClean="0">
                <a:solidFill>
                  <a:prstClr val="black"/>
                </a:solidFill>
              </a:rPr>
              <a:t> CV% = CV/EV = -160/740 = - 22%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6613" y="4513385"/>
            <a:ext cx="3162403" cy="7386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</a:rPr>
              <a:t> SV  = </a:t>
            </a:r>
            <a:r>
              <a:rPr lang="en-US" sz="1600" b="1" dirty="0" smtClean="0">
                <a:solidFill>
                  <a:prstClr val="black"/>
                </a:solidFill>
              </a:rPr>
              <a:t>EV-PV = 740-1,140 = -400</a:t>
            </a:r>
          </a:p>
          <a:p>
            <a:r>
              <a:rPr lang="en-US" sz="1600" b="1" dirty="0" smtClean="0">
                <a:solidFill>
                  <a:prstClr val="black"/>
                </a:solidFill>
              </a:rPr>
              <a:t> SPI = EV/PV = 740/1,140 = 0.65</a:t>
            </a:r>
          </a:p>
          <a:p>
            <a:r>
              <a:rPr lang="en-US" sz="1600" b="1" dirty="0">
                <a:solidFill>
                  <a:prstClr val="black"/>
                </a:solidFill>
              </a:rPr>
              <a:t> </a:t>
            </a:r>
            <a:r>
              <a:rPr lang="en-US" sz="1600" b="1" dirty="0" smtClean="0">
                <a:solidFill>
                  <a:prstClr val="black"/>
                </a:solidFill>
              </a:rPr>
              <a:t>SV% = SV/PV </a:t>
            </a:r>
            <a:r>
              <a:rPr lang="en-US" sz="1600" b="1" dirty="0">
                <a:solidFill>
                  <a:prstClr val="black"/>
                </a:solidFill>
              </a:rPr>
              <a:t>= </a:t>
            </a:r>
            <a:r>
              <a:rPr lang="en-US" sz="1600" b="1" dirty="0" smtClean="0">
                <a:solidFill>
                  <a:prstClr val="black"/>
                </a:solidFill>
              </a:rPr>
              <a:t>-400/1,140 </a:t>
            </a:r>
            <a:r>
              <a:rPr lang="en-US" sz="1600" b="1" dirty="0">
                <a:solidFill>
                  <a:prstClr val="black"/>
                </a:solidFill>
              </a:rPr>
              <a:t>= - </a:t>
            </a:r>
            <a:r>
              <a:rPr lang="en-US" sz="1600" b="1" dirty="0" smtClean="0">
                <a:solidFill>
                  <a:prstClr val="black"/>
                </a:solidFill>
              </a:rPr>
              <a:t>35%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7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build="p" animBg="1"/>
      <p:bldP spid="98" grpId="0" build="p" animBg="1"/>
      <p:bldP spid="103" grpId="0" build="p" animBg="1"/>
      <p:bldP spid="53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Table 43"/>
          <p:cNvGraphicFramePr>
            <a:graphicFrameLocks noGrp="1"/>
          </p:cNvGraphicFramePr>
          <p:nvPr>
            <p:extLst/>
          </p:nvPr>
        </p:nvGraphicFramePr>
        <p:xfrm>
          <a:off x="38356" y="711200"/>
          <a:ext cx="8778240" cy="5946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</a:tblGrid>
              <a:tr h="3175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100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150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200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290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380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470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560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650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740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  940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1,140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1,340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1,450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1,560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1,710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1,860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2,010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2,160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2,250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2,340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2,430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2,520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2,610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2,700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2,760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2,820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2,880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2,940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9900"/>
                          </a:solidFill>
                          <a:effectLst/>
                          <a:latin typeface="Calibri" panose="020F0502020204030204" pitchFamily="34" charset="0"/>
                        </a:rPr>
                        <a:t>        3,000 </a:t>
                      </a:r>
                      <a:endParaRPr lang="en-US" sz="1100" b="1" i="0" u="none" strike="noStrike" dirty="0">
                        <a:solidFill>
                          <a:srgbClr val="00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45720" marT="91440" marB="91440" vert="vert27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9900"/>
                          </a:solidFill>
                        </a:rPr>
                        <a:t>PV</a:t>
                      </a:r>
                      <a:endParaRPr lang="en-US" sz="1600" dirty="0">
                        <a:solidFill>
                          <a:srgbClr val="0099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517888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EVA of the Project on completion of Activities C&amp;G 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8</a:t>
            </a:fld>
            <a:endParaRPr lang="en-US" b="1" dirty="0">
              <a:solidFill>
                <a:prstClr val="black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1554" y="1985661"/>
            <a:ext cx="8210868" cy="1743376"/>
            <a:chOff x="51554" y="1985661"/>
            <a:chExt cx="8210868" cy="1743376"/>
          </a:xfrm>
        </p:grpSpPr>
        <p:sp>
          <p:nvSpPr>
            <p:cNvPr id="46" name="Rectangle 45"/>
            <p:cNvSpPr/>
            <p:nvPr/>
          </p:nvSpPr>
          <p:spPr>
            <a:xfrm>
              <a:off x="51554" y="1985661"/>
              <a:ext cx="109728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A   </a:t>
              </a:r>
              <a:r>
                <a:rPr lang="en-US" sz="1400" b="1" dirty="0" smtClean="0">
                  <a:solidFill>
                    <a:prstClr val="white"/>
                  </a:solidFill>
                </a:rPr>
                <a:t>4/200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137839" y="2296563"/>
              <a:ext cx="164592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1400" b="1" smtClean="0">
                  <a:solidFill>
                    <a:prstClr val="white"/>
                  </a:solidFill>
                </a:rPr>
                <a:t>          B      </a:t>
              </a:r>
              <a:r>
                <a:rPr lang="en-US" sz="1400" b="1" dirty="0" smtClean="0">
                  <a:solidFill>
                    <a:prstClr val="white"/>
                  </a:solidFill>
                </a:rPr>
                <a:t>6/540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48" name="Elbow Connector 47"/>
            <p:cNvCxnSpPr>
              <a:stCxn id="46" idx="3"/>
              <a:endCxn id="47" idx="1"/>
            </p:cNvCxnSpPr>
            <p:nvPr/>
          </p:nvCxnSpPr>
          <p:spPr>
            <a:xfrm flipH="1">
              <a:off x="1137839" y="2067957"/>
              <a:ext cx="10995" cy="310902"/>
            </a:xfrm>
            <a:prstGeom prst="bentConnector5">
              <a:avLst>
                <a:gd name="adj1" fmla="val -2079127"/>
                <a:gd name="adj2" fmla="val 50000"/>
                <a:gd name="adj3" fmla="val 2179127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33"/>
            <p:cNvCxnSpPr>
              <a:stCxn id="26" idx="3"/>
              <a:endCxn id="23" idx="1"/>
            </p:cNvCxnSpPr>
            <p:nvPr/>
          </p:nvCxnSpPr>
          <p:spPr>
            <a:xfrm flipH="1">
              <a:off x="4152312" y="2693568"/>
              <a:ext cx="2732" cy="329996"/>
            </a:xfrm>
            <a:prstGeom prst="bentConnector5">
              <a:avLst>
                <a:gd name="adj1" fmla="val -8367496"/>
                <a:gd name="adj2" fmla="val 50000"/>
                <a:gd name="adj3" fmla="val 8467496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4152312" y="2941268"/>
              <a:ext cx="109728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D  4/600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783444" y="2611272"/>
              <a:ext cx="137160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C  5/550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42" name="Elbow Connector 41"/>
            <p:cNvCxnSpPr>
              <a:stCxn id="23" idx="3"/>
              <a:endCxn id="43" idx="1"/>
            </p:cNvCxnSpPr>
            <p:nvPr/>
          </p:nvCxnSpPr>
          <p:spPr>
            <a:xfrm flipH="1">
              <a:off x="5247250" y="3023564"/>
              <a:ext cx="2342" cy="318377"/>
            </a:xfrm>
            <a:prstGeom prst="bentConnector5">
              <a:avLst>
                <a:gd name="adj1" fmla="val -9760888"/>
                <a:gd name="adj2" fmla="val 50000"/>
                <a:gd name="adj3" fmla="val 9860888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5247250" y="3259645"/>
              <a:ext cx="164592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smtClean="0">
                  <a:solidFill>
                    <a:prstClr val="white"/>
                  </a:solidFill>
                </a:rPr>
                <a:t>E   </a:t>
              </a:r>
              <a:r>
                <a:rPr lang="en-US" sz="1400" b="1" dirty="0" smtClean="0">
                  <a:solidFill>
                    <a:prstClr val="white"/>
                  </a:solidFill>
                </a:rPr>
                <a:t>6/540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49" name="Elbow Connector 48"/>
            <p:cNvCxnSpPr>
              <a:stCxn id="43" idx="3"/>
              <a:endCxn id="50" idx="1"/>
            </p:cNvCxnSpPr>
            <p:nvPr/>
          </p:nvCxnSpPr>
          <p:spPr>
            <a:xfrm flipH="1">
              <a:off x="6890822" y="3341941"/>
              <a:ext cx="2348" cy="304800"/>
            </a:xfrm>
            <a:prstGeom prst="bentConnector5">
              <a:avLst>
                <a:gd name="adj1" fmla="val -9735945"/>
                <a:gd name="adj2" fmla="val 50000"/>
                <a:gd name="adj3" fmla="val 9835945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49"/>
            <p:cNvSpPr/>
            <p:nvPr/>
          </p:nvSpPr>
          <p:spPr>
            <a:xfrm>
              <a:off x="6890822" y="3564445"/>
              <a:ext cx="137160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dirty="0" smtClean="0">
                  <a:solidFill>
                    <a:prstClr val="white"/>
                  </a:solidFill>
                </a:rPr>
                <a:t>F 5/300</a:t>
              </a:r>
              <a:endParaRPr lang="en-US" sz="1200" b="1" dirty="0">
                <a:solidFill>
                  <a:prstClr val="white"/>
                </a:solidFill>
              </a:endParaRPr>
            </a:p>
          </p:txBody>
        </p:sp>
        <p:cxnSp>
          <p:nvCxnSpPr>
            <p:cNvPr id="51" name="Elbow Connector 50"/>
            <p:cNvCxnSpPr>
              <a:stCxn id="47" idx="3"/>
              <a:endCxn id="52" idx="1"/>
            </p:cNvCxnSpPr>
            <p:nvPr/>
          </p:nvCxnSpPr>
          <p:spPr>
            <a:xfrm flipH="1" flipV="1">
              <a:off x="2777196" y="2072876"/>
              <a:ext cx="6563" cy="305983"/>
            </a:xfrm>
            <a:prstGeom prst="bentConnector5">
              <a:avLst>
                <a:gd name="adj1" fmla="val -3483163"/>
                <a:gd name="adj2" fmla="val 50000"/>
                <a:gd name="adj3" fmla="val 3583163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/>
            <p:cNvSpPr/>
            <p:nvPr/>
          </p:nvSpPr>
          <p:spPr>
            <a:xfrm>
              <a:off x="2777196" y="1990580"/>
              <a:ext cx="822960" cy="16459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smtClean="0">
                  <a:solidFill>
                    <a:prstClr val="white"/>
                  </a:solidFill>
                </a:rPr>
                <a:t> G    3/270</a:t>
              </a:r>
              <a:endParaRPr lang="en-US" sz="1200" b="1" dirty="0" smtClean="0">
                <a:solidFill>
                  <a:prstClr val="white"/>
                </a:solidFill>
              </a:endParaRPr>
            </a:p>
          </p:txBody>
        </p:sp>
        <p:cxnSp>
          <p:nvCxnSpPr>
            <p:cNvPr id="57" name="Elbow Connector 56"/>
            <p:cNvCxnSpPr>
              <a:stCxn id="52" idx="3"/>
              <a:endCxn id="23" idx="1"/>
            </p:cNvCxnSpPr>
            <p:nvPr/>
          </p:nvCxnSpPr>
          <p:spPr>
            <a:xfrm>
              <a:off x="3600156" y="2072876"/>
              <a:ext cx="552156" cy="95068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Elbow Connector 31"/>
            <p:cNvCxnSpPr>
              <a:stCxn id="47" idx="3"/>
              <a:endCxn id="26" idx="1"/>
            </p:cNvCxnSpPr>
            <p:nvPr/>
          </p:nvCxnSpPr>
          <p:spPr>
            <a:xfrm flipH="1">
              <a:off x="2783444" y="2378859"/>
              <a:ext cx="315" cy="314709"/>
            </a:xfrm>
            <a:prstGeom prst="bentConnector5">
              <a:avLst>
                <a:gd name="adj1" fmla="val -72571429"/>
                <a:gd name="adj2" fmla="val 50000"/>
                <a:gd name="adj3" fmla="val 72671429"/>
              </a:avLst>
            </a:prstGeom>
            <a:ln w="190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Rectangle 77"/>
          <p:cNvSpPr/>
          <p:nvPr/>
        </p:nvSpPr>
        <p:spPr>
          <a:xfrm>
            <a:off x="316357" y="3563577"/>
            <a:ext cx="1371600" cy="164592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b="1" smtClean="0">
                <a:solidFill>
                  <a:prstClr val="white"/>
                </a:solidFill>
              </a:rPr>
              <a:t>         A    5/300</a:t>
            </a:r>
            <a:endParaRPr lang="en-US" sz="1200" b="1" dirty="0">
              <a:solidFill>
                <a:prstClr val="white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1684043" y="3886251"/>
            <a:ext cx="1645920" cy="164592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b="1" smtClean="0">
                <a:solidFill>
                  <a:prstClr val="white"/>
                </a:solidFill>
              </a:rPr>
              <a:t>            B    6/600</a:t>
            </a:r>
            <a:endParaRPr lang="en-US" sz="1200" b="1" dirty="0">
              <a:solidFill>
                <a:prstClr val="white"/>
              </a:solidFill>
            </a:endParaRPr>
          </a:p>
        </p:txBody>
      </p:sp>
      <p:cxnSp>
        <p:nvCxnSpPr>
          <p:cNvPr id="80" name="Elbow Connector 79"/>
          <p:cNvCxnSpPr>
            <a:stCxn id="78" idx="3"/>
            <a:endCxn id="79" idx="1"/>
          </p:cNvCxnSpPr>
          <p:nvPr/>
        </p:nvCxnSpPr>
        <p:spPr>
          <a:xfrm flipH="1">
            <a:off x="1684043" y="3645873"/>
            <a:ext cx="3914" cy="322674"/>
          </a:xfrm>
          <a:prstGeom prst="bentConnector5">
            <a:avLst>
              <a:gd name="adj1" fmla="val -5840572"/>
              <a:gd name="adj2" fmla="val 50000"/>
              <a:gd name="adj3" fmla="val 5940572"/>
            </a:avLst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3329870" y="4206894"/>
            <a:ext cx="1371600" cy="164592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b="1" smtClean="0">
                <a:solidFill>
                  <a:prstClr val="white"/>
                </a:solidFill>
              </a:rPr>
              <a:t>    C    5/600</a:t>
            </a:r>
            <a:endParaRPr lang="en-US" sz="1200" b="1" dirty="0">
              <a:solidFill>
                <a:prstClr val="white"/>
              </a:solidFill>
            </a:endParaRPr>
          </a:p>
        </p:txBody>
      </p:sp>
      <p:cxnSp>
        <p:nvCxnSpPr>
          <p:cNvPr id="88" name="Elbow Connector 87"/>
          <p:cNvCxnSpPr>
            <a:stCxn id="79" idx="3"/>
            <a:endCxn id="89" idx="1"/>
          </p:cNvCxnSpPr>
          <p:nvPr/>
        </p:nvCxnSpPr>
        <p:spPr>
          <a:xfrm flipH="1" flipV="1">
            <a:off x="3322976" y="3637139"/>
            <a:ext cx="6987" cy="331408"/>
          </a:xfrm>
          <a:prstGeom prst="bentConnector5">
            <a:avLst>
              <a:gd name="adj1" fmla="val -3271790"/>
              <a:gd name="adj2" fmla="val 52069"/>
              <a:gd name="adj3" fmla="val 3371790"/>
            </a:avLst>
          </a:prstGeom>
          <a:ln w="127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/>
          <p:cNvSpPr/>
          <p:nvPr/>
        </p:nvSpPr>
        <p:spPr>
          <a:xfrm>
            <a:off x="3322976" y="3568559"/>
            <a:ext cx="1097280" cy="137160"/>
          </a:xfrm>
          <a:prstGeom prst="rect">
            <a:avLst/>
          </a:prstGeom>
          <a:solidFill>
            <a:srgbClr val="0000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smtClean="0">
                <a:solidFill>
                  <a:prstClr val="white"/>
                </a:solidFill>
              </a:rPr>
              <a:t>G  4/300</a:t>
            </a:r>
            <a:endParaRPr lang="en-US" sz="1200" b="1" dirty="0">
              <a:solidFill>
                <a:prstClr val="white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420256" y="3637139"/>
            <a:ext cx="4377912" cy="1683261"/>
            <a:chOff x="4420256" y="3637139"/>
            <a:chExt cx="4377912" cy="1683261"/>
          </a:xfrm>
        </p:grpSpPr>
        <p:grpSp>
          <p:nvGrpSpPr>
            <p:cNvPr id="4" name="Group 3"/>
            <p:cNvGrpSpPr/>
            <p:nvPr/>
          </p:nvGrpSpPr>
          <p:grpSpPr>
            <a:xfrm>
              <a:off x="4693921" y="4289190"/>
              <a:ext cx="4104247" cy="1031210"/>
              <a:chOff x="4693921" y="4289190"/>
              <a:chExt cx="4104247" cy="1031210"/>
            </a:xfrm>
          </p:grpSpPr>
          <p:cxnSp>
            <p:nvCxnSpPr>
              <p:cNvPr id="81" name="Elbow Connector 80"/>
              <p:cNvCxnSpPr>
                <a:stCxn id="83" idx="3"/>
                <a:endCxn id="82" idx="1"/>
              </p:cNvCxnSpPr>
              <p:nvPr/>
            </p:nvCxnSpPr>
            <p:spPr>
              <a:xfrm flipH="1">
                <a:off x="4693921" y="4289190"/>
                <a:ext cx="7549" cy="318703"/>
              </a:xfrm>
              <a:prstGeom prst="bentConnector5">
                <a:avLst>
                  <a:gd name="adj1" fmla="val -3028216"/>
                  <a:gd name="adj2" fmla="val 50000"/>
                  <a:gd name="adj3" fmla="val 3128216"/>
                </a:avLst>
              </a:prstGeom>
              <a:ln w="127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Rectangle 81"/>
              <p:cNvSpPr/>
              <p:nvPr/>
            </p:nvSpPr>
            <p:spPr>
              <a:xfrm>
                <a:off x="4693921" y="4525597"/>
                <a:ext cx="1097280" cy="164592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smtClean="0">
                    <a:solidFill>
                      <a:srgbClr val="FF0000"/>
                    </a:solidFill>
                  </a:rPr>
                  <a:t>D  4/600</a:t>
                </a:r>
                <a:endParaRPr lang="en-US" sz="12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84" name="Elbow Connector 83"/>
              <p:cNvCxnSpPr>
                <a:stCxn id="82" idx="3"/>
                <a:endCxn id="85" idx="1"/>
              </p:cNvCxnSpPr>
              <p:nvPr/>
            </p:nvCxnSpPr>
            <p:spPr>
              <a:xfrm flipH="1">
                <a:off x="5786511" y="4607893"/>
                <a:ext cx="4690" cy="325411"/>
              </a:xfrm>
              <a:prstGeom prst="bentConnector5">
                <a:avLst>
                  <a:gd name="adj1" fmla="val -4874200"/>
                  <a:gd name="adj2" fmla="val 50000"/>
                  <a:gd name="adj3" fmla="val 4974200"/>
                </a:avLst>
              </a:prstGeom>
              <a:ln w="127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Rectangle 84"/>
              <p:cNvSpPr/>
              <p:nvPr/>
            </p:nvSpPr>
            <p:spPr>
              <a:xfrm>
                <a:off x="5786511" y="4851008"/>
                <a:ext cx="1645920" cy="164592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smtClean="0">
                    <a:solidFill>
                      <a:srgbClr val="FF0000"/>
                    </a:solidFill>
                  </a:rPr>
                  <a:t>E    6/540</a:t>
                </a:r>
                <a:endParaRPr lang="en-US" sz="12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86" name="Elbow Connector 85"/>
              <p:cNvCxnSpPr>
                <a:stCxn id="85" idx="3"/>
                <a:endCxn id="87" idx="1"/>
              </p:cNvCxnSpPr>
              <p:nvPr/>
            </p:nvCxnSpPr>
            <p:spPr>
              <a:xfrm flipH="1">
                <a:off x="7426568" y="4933304"/>
                <a:ext cx="5863" cy="304800"/>
              </a:xfrm>
              <a:prstGeom prst="bentConnector5">
                <a:avLst>
                  <a:gd name="adj1" fmla="val -3899028"/>
                  <a:gd name="adj2" fmla="val 50000"/>
                  <a:gd name="adj3" fmla="val 3999028"/>
                </a:avLst>
              </a:prstGeom>
              <a:ln w="127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Rectangle 86"/>
              <p:cNvSpPr/>
              <p:nvPr/>
            </p:nvSpPr>
            <p:spPr>
              <a:xfrm>
                <a:off x="7426568" y="5155808"/>
                <a:ext cx="1371600" cy="164592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smtClean="0">
                    <a:solidFill>
                      <a:srgbClr val="FF0000"/>
                    </a:solidFill>
                  </a:rPr>
                  <a:t>F     </a:t>
                </a:r>
                <a:r>
                  <a:rPr lang="en-US" sz="1200" b="1" dirty="0" smtClean="0">
                    <a:solidFill>
                      <a:srgbClr val="FF0000"/>
                    </a:solidFill>
                  </a:rPr>
                  <a:t>5/300</a:t>
                </a:r>
                <a:endParaRPr lang="en-US" sz="1200" b="1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90" name="Elbow Connector 89"/>
            <p:cNvCxnSpPr>
              <a:stCxn id="89" idx="3"/>
              <a:endCxn id="82" idx="1"/>
            </p:cNvCxnSpPr>
            <p:nvPr/>
          </p:nvCxnSpPr>
          <p:spPr>
            <a:xfrm>
              <a:off x="4420256" y="3637139"/>
              <a:ext cx="273665" cy="970754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1" name="Elbow Connector 90"/>
          <p:cNvCxnSpPr>
            <a:stCxn id="79" idx="3"/>
            <a:endCxn id="83" idx="1"/>
          </p:cNvCxnSpPr>
          <p:nvPr/>
        </p:nvCxnSpPr>
        <p:spPr>
          <a:xfrm flipH="1">
            <a:off x="3329870" y="3968547"/>
            <a:ext cx="93" cy="320643"/>
          </a:xfrm>
          <a:prstGeom prst="bentConnector5">
            <a:avLst>
              <a:gd name="adj1" fmla="val -245806452"/>
              <a:gd name="adj2" fmla="val 50000"/>
              <a:gd name="adj3" fmla="val 245906452"/>
            </a:avLst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Group 95"/>
          <p:cNvGrpSpPr/>
          <p:nvPr/>
        </p:nvGrpSpPr>
        <p:grpSpPr>
          <a:xfrm>
            <a:off x="4361350" y="703730"/>
            <a:ext cx="744050" cy="6098166"/>
            <a:chOff x="3550157" y="703730"/>
            <a:chExt cx="744050" cy="6098166"/>
          </a:xfrm>
        </p:grpSpPr>
        <p:sp>
          <p:nvSpPr>
            <p:cNvPr id="56" name="TextBox 55"/>
            <p:cNvSpPr txBox="1"/>
            <p:nvPr/>
          </p:nvSpPr>
          <p:spPr>
            <a:xfrm>
              <a:off x="3550157" y="6432564"/>
              <a:ext cx="744050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rgbClr val="FF0000"/>
                  </a:solidFill>
                </a:defRPr>
              </a:lvl1pPr>
            </a:lstStyle>
            <a:p>
              <a:r>
                <a:rPr lang="en-US" dirty="0" smtClean="0"/>
                <a:t>Today</a:t>
              </a:r>
              <a:endParaRPr lang="en-US" dirty="0"/>
            </a:p>
          </p:txBody>
        </p:sp>
        <p:cxnSp>
          <p:nvCxnSpPr>
            <p:cNvPr id="95" name="Straight Connector 94"/>
            <p:cNvCxnSpPr/>
            <p:nvPr/>
          </p:nvCxnSpPr>
          <p:spPr>
            <a:xfrm flipV="1">
              <a:off x="3890683" y="703730"/>
              <a:ext cx="0" cy="5852160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TextBox 96"/>
          <p:cNvSpPr txBox="1"/>
          <p:nvPr/>
        </p:nvSpPr>
        <p:spPr>
          <a:xfrm>
            <a:off x="5344547" y="2158425"/>
            <a:ext cx="346534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652588" indent="-1652588"/>
            <a:r>
              <a:rPr lang="en-US" sz="1600" b="1" dirty="0" smtClean="0">
                <a:solidFill>
                  <a:srgbClr val="009900"/>
                </a:solidFill>
              </a:rPr>
              <a:t>PV = A+B+C+G+D/2</a:t>
            </a:r>
          </a:p>
          <a:p>
            <a:pPr indent="234950"/>
            <a:r>
              <a:rPr lang="en-US" sz="1600" b="1" dirty="0" smtClean="0">
                <a:solidFill>
                  <a:srgbClr val="009900"/>
                </a:solidFill>
              </a:rPr>
              <a:t> = 200+540+550+270+600/2 = 1,860</a:t>
            </a:r>
            <a:endParaRPr lang="en-US" sz="1600" b="1" dirty="0">
              <a:solidFill>
                <a:srgbClr val="00990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066714" y="4026876"/>
            <a:ext cx="3749040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lang="en-US" sz="1600" b="1" dirty="0" smtClean="0">
                <a:solidFill>
                  <a:srgbClr val="0000FF"/>
                </a:solidFill>
              </a:rPr>
              <a:t>EV </a:t>
            </a:r>
            <a:r>
              <a:rPr lang="en-US" sz="1600" b="1" dirty="0">
                <a:solidFill>
                  <a:srgbClr val="0000FF"/>
                </a:solidFill>
              </a:rPr>
              <a:t>= </a:t>
            </a:r>
            <a:r>
              <a:rPr lang="en-US" sz="1600" b="1" dirty="0" smtClean="0">
                <a:solidFill>
                  <a:srgbClr val="0000FF"/>
                </a:solidFill>
              </a:rPr>
              <a:t>A+B+C+G = 200+540+550+270 = 1,560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988629" y="5909846"/>
            <a:ext cx="381944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lang="en-US" sz="1600" b="1" dirty="0" smtClean="0">
                <a:solidFill>
                  <a:srgbClr val="FF0000"/>
                </a:solidFill>
              </a:rPr>
              <a:t>AC = A+B+C+G = 300+600+600+300 = 1,800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88053" y="5474677"/>
            <a:ext cx="3017520" cy="7386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</a:rPr>
              <a:t> CV  = </a:t>
            </a:r>
            <a:r>
              <a:rPr lang="en-US" sz="1600" b="1" dirty="0" smtClean="0">
                <a:solidFill>
                  <a:prstClr val="black"/>
                </a:solidFill>
              </a:rPr>
              <a:t>EV-AC = 1,560-1,800 = -240</a:t>
            </a:r>
          </a:p>
          <a:p>
            <a:r>
              <a:rPr lang="en-US" sz="1600" b="1" dirty="0" smtClean="0">
                <a:solidFill>
                  <a:prstClr val="black"/>
                </a:solidFill>
              </a:rPr>
              <a:t> CPI = EV/AC = 1,560/1,800 = 0.87</a:t>
            </a:r>
          </a:p>
          <a:p>
            <a:r>
              <a:rPr lang="en-US" sz="1600" b="1" dirty="0" smtClean="0">
                <a:solidFill>
                  <a:prstClr val="black"/>
                </a:solidFill>
              </a:rPr>
              <a:t> CV% = CV/EV = </a:t>
            </a:r>
            <a:r>
              <a:rPr lang="en-US" sz="1600" b="1" dirty="0">
                <a:solidFill>
                  <a:prstClr val="black"/>
                </a:solidFill>
              </a:rPr>
              <a:t>- </a:t>
            </a:r>
            <a:r>
              <a:rPr lang="en-US" sz="1600" b="1" dirty="0" smtClean="0">
                <a:solidFill>
                  <a:prstClr val="black"/>
                </a:solidFill>
              </a:rPr>
              <a:t>240/1,560 = - 15%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90396" y="4513385"/>
            <a:ext cx="3017520" cy="7386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</a:rPr>
              <a:t> SV  = </a:t>
            </a:r>
            <a:r>
              <a:rPr lang="en-US" sz="1600" b="1" dirty="0" smtClean="0">
                <a:solidFill>
                  <a:prstClr val="black"/>
                </a:solidFill>
              </a:rPr>
              <a:t>EV-PV = 1,560-1,860 = -300</a:t>
            </a:r>
          </a:p>
          <a:p>
            <a:r>
              <a:rPr lang="en-US" sz="1600" b="1" dirty="0" smtClean="0">
                <a:solidFill>
                  <a:prstClr val="black"/>
                </a:solidFill>
              </a:rPr>
              <a:t> SPI = EV/PV = 1,560/1,860 = 0.84</a:t>
            </a:r>
          </a:p>
          <a:p>
            <a:r>
              <a:rPr lang="en-US" sz="1600" b="1" dirty="0">
                <a:solidFill>
                  <a:prstClr val="black"/>
                </a:solidFill>
              </a:rPr>
              <a:t> </a:t>
            </a:r>
            <a:r>
              <a:rPr lang="en-US" sz="1600" b="1" dirty="0" smtClean="0">
                <a:solidFill>
                  <a:prstClr val="black"/>
                </a:solidFill>
              </a:rPr>
              <a:t>SV% = SV/PV </a:t>
            </a:r>
            <a:r>
              <a:rPr lang="en-US" sz="1600" b="1" dirty="0">
                <a:solidFill>
                  <a:prstClr val="black"/>
                </a:solidFill>
              </a:rPr>
              <a:t>= -</a:t>
            </a:r>
            <a:r>
              <a:rPr lang="en-US" sz="1600" b="1" dirty="0" smtClean="0">
                <a:solidFill>
                  <a:prstClr val="black"/>
                </a:solidFill>
              </a:rPr>
              <a:t>300/1,860 </a:t>
            </a:r>
            <a:r>
              <a:rPr lang="en-US" sz="1600" b="1" dirty="0">
                <a:solidFill>
                  <a:prstClr val="black"/>
                </a:solidFill>
              </a:rPr>
              <a:t>= - </a:t>
            </a:r>
            <a:r>
              <a:rPr lang="en-US" sz="1600" b="1" dirty="0" smtClean="0">
                <a:solidFill>
                  <a:prstClr val="black"/>
                </a:solidFill>
              </a:rPr>
              <a:t>16%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5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build="p" animBg="1"/>
      <p:bldP spid="98" grpId="0" build="p" animBg="1"/>
      <p:bldP spid="103" grpId="0" build="p" animBg="1"/>
      <p:bldP spid="53" grpId="0" animBg="1"/>
      <p:bldP spid="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53106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EVM Graphics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9</a:t>
            </a:fld>
            <a:endParaRPr 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16" name="Chart 15"/>
          <p:cNvGraphicFramePr/>
          <p:nvPr>
            <p:extLst/>
          </p:nvPr>
        </p:nvGraphicFramePr>
        <p:xfrm>
          <a:off x="-60358" y="531061"/>
          <a:ext cx="9068990" cy="6402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Straight Arrow Connector 4"/>
          <p:cNvCxnSpPr/>
          <p:nvPr/>
        </p:nvCxnSpPr>
        <p:spPr>
          <a:xfrm>
            <a:off x="6884377" y="2161575"/>
            <a:ext cx="96012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>
            <a:off x="5704369" y="4271303"/>
            <a:ext cx="425196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V="1">
            <a:off x="7510975" y="1810629"/>
            <a:ext cx="64008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512234" y="1770185"/>
            <a:ext cx="2266388" cy="16158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b" anchorCtr="0">
            <a:spAutoFit/>
          </a:bodyPr>
          <a:lstStyle/>
          <a:p>
            <a:pPr>
              <a:spcBef>
                <a:spcPts val="450"/>
              </a:spcBef>
            </a:pPr>
            <a:r>
              <a:rPr lang="en-US" sz="1050" b="1" dirty="0">
                <a:solidFill>
                  <a:srgbClr val="FF0000"/>
                </a:solidFill>
              </a:rPr>
              <a:t> Proj Budget = </a:t>
            </a:r>
            <a:r>
              <a:rPr lang="en-US" sz="1050" b="1" dirty="0" smtClean="0">
                <a:solidFill>
                  <a:srgbClr val="FF0000"/>
                </a:solidFill>
              </a:rPr>
              <a:t>3,000+150 </a:t>
            </a:r>
            <a:r>
              <a:rPr lang="en-US" sz="1050" b="1" dirty="0">
                <a:solidFill>
                  <a:srgbClr val="FF0000"/>
                </a:solidFill>
              </a:rPr>
              <a:t>= </a:t>
            </a:r>
            <a:r>
              <a:rPr lang="en-US" sz="1050" b="1" dirty="0" smtClean="0">
                <a:solidFill>
                  <a:srgbClr val="FF0000"/>
                </a:solidFill>
              </a:rPr>
              <a:t>3,150</a:t>
            </a:r>
            <a:endParaRPr lang="en-US" sz="105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7404" y="2198077"/>
            <a:ext cx="1654547" cy="16158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b" anchorCtr="0">
            <a:spAutoFit/>
          </a:bodyPr>
          <a:lstStyle/>
          <a:p>
            <a:pPr>
              <a:spcBef>
                <a:spcPts val="450"/>
              </a:spcBef>
            </a:pPr>
            <a:r>
              <a:rPr lang="en-US" sz="1050" b="1" dirty="0">
                <a:solidFill>
                  <a:srgbClr val="009900"/>
                </a:solidFill>
              </a:rPr>
              <a:t> Baseline Budget/BAC = </a:t>
            </a:r>
            <a:r>
              <a:rPr lang="en-US" sz="1050" b="1" dirty="0" smtClean="0">
                <a:solidFill>
                  <a:srgbClr val="009900"/>
                </a:solidFill>
              </a:rPr>
              <a:t>3,000</a:t>
            </a:r>
            <a:endParaRPr lang="en-US" sz="1050" b="1" dirty="0">
              <a:solidFill>
                <a:srgbClr val="0099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838200" y="1459523"/>
            <a:ext cx="699516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-1920000">
            <a:off x="2848109" y="5695286"/>
            <a:ext cx="266138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>
              <a:spcBef>
                <a:spcPts val="450"/>
              </a:spcBef>
            </a:pPr>
            <a:r>
              <a:rPr lang="en-US" sz="1200" b="1" dirty="0">
                <a:solidFill>
                  <a:srgbClr val="0000FF"/>
                </a:solidFill>
              </a:rPr>
              <a:t> EV</a:t>
            </a:r>
          </a:p>
        </p:txBody>
      </p:sp>
      <p:sp>
        <p:nvSpPr>
          <p:cNvPr id="18" name="TextBox 17"/>
          <p:cNvSpPr txBox="1"/>
          <p:nvPr/>
        </p:nvSpPr>
        <p:spPr>
          <a:xfrm rot="-3000000">
            <a:off x="3326636" y="4724400"/>
            <a:ext cx="266138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>
              <a:spcBef>
                <a:spcPts val="450"/>
              </a:spcBef>
            </a:pPr>
            <a:r>
              <a:rPr lang="en-US" sz="1200" b="1" dirty="0">
                <a:solidFill>
                  <a:srgbClr val="FF0000"/>
                </a:solidFill>
              </a:rPr>
              <a:t> AC</a:t>
            </a:r>
          </a:p>
        </p:txBody>
      </p:sp>
      <p:sp>
        <p:nvSpPr>
          <p:cNvPr id="19" name="TextBox 18"/>
          <p:cNvSpPr txBox="1"/>
          <p:nvPr/>
        </p:nvSpPr>
        <p:spPr>
          <a:xfrm rot="-2580000">
            <a:off x="4191000" y="3352800"/>
            <a:ext cx="266138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>
              <a:spcBef>
                <a:spcPts val="450"/>
              </a:spcBef>
            </a:pPr>
            <a:r>
              <a:rPr lang="en-US" sz="1200" b="1" dirty="0">
                <a:solidFill>
                  <a:srgbClr val="009900"/>
                </a:solidFill>
              </a:rPr>
              <a:t> PV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64870" y="6192687"/>
            <a:ext cx="810207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>
              <a:spcBef>
                <a:spcPts val="450"/>
              </a:spcBef>
            </a:pPr>
            <a:r>
              <a:rPr lang="en-US" sz="1200" b="1" dirty="0">
                <a:solidFill>
                  <a:prstClr val="black"/>
                </a:solidFill>
              </a:rPr>
              <a:t> EAC(Time)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96815" y="1225062"/>
            <a:ext cx="810207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>
              <a:spcBef>
                <a:spcPts val="450"/>
              </a:spcBef>
            </a:pPr>
            <a:r>
              <a:rPr lang="en-US" sz="1200" b="1" dirty="0">
                <a:solidFill>
                  <a:prstClr val="black"/>
                </a:solidFill>
              </a:rPr>
              <a:t> EAC(Cost)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7618512" y="2149185"/>
            <a:ext cx="153888" cy="2057400"/>
            <a:chOff x="7639249" y="2038644"/>
            <a:chExt cx="205184" cy="2880360"/>
          </a:xfrm>
        </p:grpSpPr>
        <p:cxnSp>
          <p:nvCxnSpPr>
            <p:cNvPr id="24" name="Straight Connector 23"/>
            <p:cNvCxnSpPr/>
            <p:nvPr/>
          </p:nvCxnSpPr>
          <p:spPr>
            <a:xfrm rot="10800000" flipV="1">
              <a:off x="7669749" y="2038644"/>
              <a:ext cx="0" cy="2880360"/>
            </a:xfrm>
            <a:prstGeom prst="line">
              <a:avLst/>
            </a:prstGeom>
            <a:ln>
              <a:solidFill>
                <a:srgbClr val="FF00FF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 rot="16200000">
              <a:off x="6923811" y="3342936"/>
              <a:ext cx="1636060" cy="2051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00" b="1" dirty="0">
                  <a:solidFill>
                    <a:srgbClr val="FF00FF"/>
                  </a:solidFill>
                </a:rPr>
                <a:t>Work Remaining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268308" y="2167420"/>
            <a:ext cx="153888" cy="1691640"/>
            <a:chOff x="7399865" y="2032710"/>
            <a:chExt cx="205184" cy="2654437"/>
          </a:xfrm>
        </p:grpSpPr>
        <p:cxnSp>
          <p:nvCxnSpPr>
            <p:cNvPr id="28" name="Straight Connector 27"/>
            <p:cNvCxnSpPr/>
            <p:nvPr/>
          </p:nvCxnSpPr>
          <p:spPr>
            <a:xfrm rot="10800000" flipV="1">
              <a:off x="7444624" y="2032710"/>
              <a:ext cx="0" cy="2654437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rot="16200000">
              <a:off x="6684427" y="3020600"/>
              <a:ext cx="1636059" cy="2051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00" b="1" dirty="0">
                  <a:solidFill>
                    <a:prstClr val="black"/>
                  </a:solidFill>
                </a:rPr>
                <a:t>Funds Remaining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529897" y="1460771"/>
            <a:ext cx="178008" cy="685800"/>
            <a:chOff x="6964582" y="1091029"/>
            <a:chExt cx="237346" cy="950976"/>
          </a:xfrm>
        </p:grpSpPr>
        <p:cxnSp>
          <p:nvCxnSpPr>
            <p:cNvPr id="26" name="Straight Connector 25"/>
            <p:cNvCxnSpPr/>
            <p:nvPr/>
          </p:nvCxnSpPr>
          <p:spPr>
            <a:xfrm rot="10800000" flipV="1">
              <a:off x="6964582" y="1091029"/>
              <a:ext cx="0" cy="950976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 rot="16200000">
              <a:off x="6847267" y="1385949"/>
              <a:ext cx="504137" cy="2051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050" b="1" dirty="0">
                  <a:solidFill>
                    <a:prstClr val="black"/>
                  </a:solidFill>
                </a:rPr>
                <a:t>VAC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233429" y="3764982"/>
            <a:ext cx="3599929" cy="454476"/>
            <a:chOff x="3423831" y="4318853"/>
            <a:chExt cx="4799908" cy="605967"/>
          </a:xfrm>
        </p:grpSpPr>
        <p:cxnSp>
          <p:nvCxnSpPr>
            <p:cNvPr id="35" name="Straight Connector 34"/>
            <p:cNvCxnSpPr/>
            <p:nvPr/>
          </p:nvCxnSpPr>
          <p:spPr>
            <a:xfrm rot="5400000" flipV="1">
              <a:off x="4945852" y="2855813"/>
              <a:ext cx="0" cy="2926080"/>
            </a:xfrm>
            <a:prstGeom prst="line">
              <a:avLst/>
            </a:prstGeom>
            <a:ln w="127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/>
            <p:cNvGrpSpPr/>
            <p:nvPr/>
          </p:nvGrpSpPr>
          <p:grpSpPr>
            <a:xfrm>
              <a:off x="3423831" y="4459700"/>
              <a:ext cx="4799908" cy="458131"/>
              <a:chOff x="3423831" y="4459700"/>
              <a:chExt cx="4799908" cy="458131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 rot="5400000" flipV="1">
                <a:off x="5618392" y="2265139"/>
                <a:ext cx="0" cy="4389122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 rot="5400000" flipV="1">
                <a:off x="5846299" y="2540391"/>
                <a:ext cx="0" cy="4754880"/>
              </a:xfrm>
              <a:prstGeom prst="line">
                <a:avLst/>
              </a:prstGeom>
              <a:ln w="127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Box 31"/>
            <p:cNvSpPr txBox="1"/>
            <p:nvPr/>
          </p:nvSpPr>
          <p:spPr>
            <a:xfrm>
              <a:off x="4634946" y="4515110"/>
              <a:ext cx="419100" cy="328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b="1" dirty="0">
                  <a:solidFill>
                    <a:prstClr val="black"/>
                  </a:solidFill>
                </a:rPr>
                <a:t>CV</a:t>
              </a:r>
            </a:p>
          </p:txBody>
        </p:sp>
        <p:cxnSp>
          <p:nvCxnSpPr>
            <p:cNvPr id="33" name="Straight Connector 32"/>
            <p:cNvCxnSpPr/>
            <p:nvPr/>
          </p:nvCxnSpPr>
          <p:spPr>
            <a:xfrm rot="10800000" flipV="1">
              <a:off x="4992859" y="4449333"/>
              <a:ext cx="0" cy="475487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5445446" y="4473547"/>
              <a:ext cx="419100" cy="328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b="1" dirty="0">
                  <a:solidFill>
                    <a:prstClr val="black"/>
                  </a:solidFill>
                </a:rPr>
                <a:t>SV</a:t>
              </a:r>
            </a:p>
          </p:txBody>
        </p:sp>
        <p:cxnSp>
          <p:nvCxnSpPr>
            <p:cNvPr id="37" name="Straight Connector 36"/>
            <p:cNvCxnSpPr/>
            <p:nvPr/>
          </p:nvCxnSpPr>
          <p:spPr>
            <a:xfrm rot="10800000" flipV="1">
              <a:off x="5513559" y="4347172"/>
              <a:ext cx="0" cy="560831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6873720" y="1469112"/>
            <a:ext cx="145874" cy="2423160"/>
            <a:chOff x="7143276" y="1093143"/>
            <a:chExt cx="194499" cy="3703082"/>
          </a:xfrm>
        </p:grpSpPr>
        <p:cxnSp>
          <p:nvCxnSpPr>
            <p:cNvPr id="25" name="Straight Connector 24"/>
            <p:cNvCxnSpPr/>
            <p:nvPr/>
          </p:nvCxnSpPr>
          <p:spPr>
            <a:xfrm rot="10800000" flipV="1">
              <a:off x="7161015" y="1093143"/>
              <a:ext cx="0" cy="3657603"/>
            </a:xfrm>
            <a:prstGeom prst="line">
              <a:avLst/>
            </a:prstGeom>
            <a:ln>
              <a:solidFill>
                <a:srgbClr val="FF00FF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 rot="16200000">
              <a:off x="5849027" y="3307476"/>
              <a:ext cx="2782998" cy="1944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00" b="1" dirty="0">
                  <a:solidFill>
                    <a:srgbClr val="FF00FF"/>
                  </a:solidFill>
                </a:rPr>
                <a:t>ETC/Funds </a:t>
              </a:r>
              <a:r>
                <a:rPr lang="en-US" sz="900" b="1" dirty="0" err="1">
                  <a:solidFill>
                    <a:srgbClr val="FF00FF"/>
                  </a:solidFill>
                </a:rPr>
                <a:t>Reqd</a:t>
              </a:r>
              <a:r>
                <a:rPr lang="en-US" sz="900" b="1" dirty="0">
                  <a:solidFill>
                    <a:srgbClr val="FF00FF"/>
                  </a:solidFill>
                </a:rPr>
                <a:t> to complete the Proj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861646" y="1957754"/>
            <a:ext cx="5961888" cy="182880"/>
          </a:xfrm>
          <a:prstGeom prst="rect">
            <a:avLst/>
          </a:prstGeom>
          <a:solidFill>
            <a:srgbClr val="FF0000">
              <a:alpha val="1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Management Reserves @ 5% = </a:t>
            </a:r>
            <a:r>
              <a:rPr lang="en-US" sz="1050" b="1" dirty="0" smtClean="0">
                <a:solidFill>
                  <a:prstClr val="black"/>
                </a:solidFill>
              </a:rPr>
              <a:t>150</a:t>
            </a:r>
            <a:endParaRPr lang="en-US" sz="1050" b="1" dirty="0">
              <a:solidFill>
                <a:prstClr val="black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76400" y="5652767"/>
            <a:ext cx="451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sz="1050" b="1" dirty="0">
                <a:solidFill>
                  <a:srgbClr val="009900"/>
                </a:solidFill>
              </a:rPr>
              <a:t>3</a:t>
            </a:r>
            <a:r>
              <a:rPr lang="en-US" sz="1050" b="1" dirty="0" smtClean="0">
                <a:solidFill>
                  <a:srgbClr val="009900"/>
                </a:solidFill>
              </a:rPr>
              <a:t>80</a:t>
            </a:r>
            <a:endParaRPr lang="en-US" sz="1050" b="1" dirty="0">
              <a:solidFill>
                <a:srgbClr val="0099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38418" y="2391522"/>
            <a:ext cx="3761963" cy="9848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</a:rPr>
              <a:t>  VAC  = </a:t>
            </a:r>
            <a:r>
              <a:rPr lang="en-US" sz="1600" b="1" dirty="0" smtClean="0">
                <a:solidFill>
                  <a:prstClr val="black"/>
                </a:solidFill>
              </a:rPr>
              <a:t>BAC-EAC = 3,000-3,500 = -500</a:t>
            </a:r>
          </a:p>
          <a:p>
            <a:r>
              <a:rPr lang="en-US" sz="1600" b="1" smtClean="0">
                <a:solidFill>
                  <a:prstClr val="black"/>
                </a:solidFill>
              </a:rPr>
              <a:t>  Work </a:t>
            </a:r>
            <a:r>
              <a:rPr lang="en-US" sz="1600" b="1" dirty="0" smtClean="0">
                <a:solidFill>
                  <a:prstClr val="black"/>
                </a:solidFill>
              </a:rPr>
              <a:t>Rem = BAC-EV = 3,000-1,560 = 1,440</a:t>
            </a:r>
          </a:p>
          <a:p>
            <a:r>
              <a:rPr lang="en-US" sz="1600" b="1" smtClean="0">
                <a:solidFill>
                  <a:prstClr val="black"/>
                </a:solidFill>
              </a:rPr>
              <a:t>  Funds </a:t>
            </a:r>
            <a:r>
              <a:rPr lang="en-US" sz="1600" b="1" dirty="0" smtClean="0">
                <a:solidFill>
                  <a:prstClr val="black"/>
                </a:solidFill>
              </a:rPr>
              <a:t>Rem = BAC-AC = 3,000-1,800 = 1,200</a:t>
            </a:r>
          </a:p>
          <a:p>
            <a:r>
              <a:rPr lang="en-US" sz="1600" b="1" smtClean="0">
                <a:solidFill>
                  <a:prstClr val="black"/>
                </a:solidFill>
              </a:rPr>
              <a:t>  ETC </a:t>
            </a:r>
            <a:r>
              <a:rPr lang="en-US" sz="1600" b="1" dirty="0" smtClean="0">
                <a:solidFill>
                  <a:prstClr val="black"/>
                </a:solidFill>
              </a:rPr>
              <a:t>= EAC-AC = 3,500-1,800 = 1,700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187614" y="5406328"/>
            <a:ext cx="5727786" cy="2462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</a:rPr>
              <a:t> TCPI</a:t>
            </a:r>
            <a:r>
              <a:rPr lang="en-US" sz="1600" b="1" baseline="-25000" dirty="0" smtClean="0">
                <a:solidFill>
                  <a:prstClr val="black"/>
                </a:solidFill>
              </a:rPr>
              <a:t>BAC</a:t>
            </a:r>
            <a:r>
              <a:rPr lang="en-US" sz="1600" b="1" dirty="0" smtClean="0">
                <a:solidFill>
                  <a:prstClr val="black"/>
                </a:solidFill>
              </a:rPr>
              <a:t> = work rem/funds rem = (3,000-1,560)/(3,000-1,800) = 1.2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181926" y="5738483"/>
            <a:ext cx="5733473" cy="2462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</a:rPr>
              <a:t> TCPI</a:t>
            </a:r>
            <a:r>
              <a:rPr lang="en-US" sz="1600" b="1" baseline="-25000" dirty="0" smtClean="0">
                <a:solidFill>
                  <a:prstClr val="black"/>
                </a:solidFill>
              </a:rPr>
              <a:t>EAC</a:t>
            </a:r>
            <a:r>
              <a:rPr lang="en-US" sz="1600" b="1" dirty="0" smtClean="0">
                <a:solidFill>
                  <a:prstClr val="black"/>
                </a:solidFill>
              </a:rPr>
              <a:t> = work rem/funds </a:t>
            </a:r>
            <a:r>
              <a:rPr lang="en-US" sz="1600" b="1" dirty="0" err="1" smtClean="0">
                <a:solidFill>
                  <a:prstClr val="black"/>
                </a:solidFill>
              </a:rPr>
              <a:t>req</a:t>
            </a:r>
            <a:r>
              <a:rPr lang="en-US" sz="1600" b="1" dirty="0" smtClean="0">
                <a:solidFill>
                  <a:prstClr val="black"/>
                </a:solidFill>
              </a:rPr>
              <a:t> = (</a:t>
            </a:r>
            <a:r>
              <a:rPr lang="en-US" sz="1600" b="1" dirty="0">
                <a:solidFill>
                  <a:prstClr val="black"/>
                </a:solidFill>
              </a:rPr>
              <a:t>3,000-1,560/(</a:t>
            </a:r>
            <a:r>
              <a:rPr lang="en-US" sz="1600" b="1" dirty="0" smtClean="0">
                <a:solidFill>
                  <a:prstClr val="black"/>
                </a:solidFill>
              </a:rPr>
              <a:t>3,500-1,800) = 0.85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893674" y="64477"/>
            <a:ext cx="3162403" cy="7386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</a:rPr>
              <a:t> CV  = </a:t>
            </a:r>
            <a:r>
              <a:rPr lang="en-US" sz="1600" b="1" dirty="0">
                <a:solidFill>
                  <a:prstClr val="black"/>
                </a:solidFill>
              </a:rPr>
              <a:t>EV-AC = 1,560-1,800 = -240</a:t>
            </a:r>
          </a:p>
          <a:p>
            <a:r>
              <a:rPr lang="en-US" sz="1600" b="1" dirty="0">
                <a:solidFill>
                  <a:prstClr val="black"/>
                </a:solidFill>
              </a:rPr>
              <a:t> CPI = EV/AC = 1,560/1,800 = 0.87</a:t>
            </a:r>
          </a:p>
          <a:p>
            <a:r>
              <a:rPr lang="en-US" sz="1600" b="1" dirty="0">
                <a:solidFill>
                  <a:prstClr val="black"/>
                </a:solidFill>
              </a:rPr>
              <a:t> CV% = CV/EV = - 240/1,560 = - 15%</a:t>
            </a:r>
            <a:endParaRPr lang="en-US" sz="1600" b="1" dirty="0" smtClean="0">
              <a:solidFill>
                <a:prstClr val="black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672860" y="76200"/>
            <a:ext cx="3162403" cy="7386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</a:rPr>
              <a:t> SV  = </a:t>
            </a:r>
            <a:r>
              <a:rPr lang="en-US" sz="1600" b="1" dirty="0">
                <a:solidFill>
                  <a:prstClr val="black"/>
                </a:solidFill>
              </a:rPr>
              <a:t>EV-PV = 1,560-1,860 = -300</a:t>
            </a:r>
          </a:p>
          <a:p>
            <a:r>
              <a:rPr lang="en-US" sz="1600" b="1" dirty="0">
                <a:solidFill>
                  <a:prstClr val="black"/>
                </a:solidFill>
              </a:rPr>
              <a:t> SPI = EV/PV = 1,560/1,860 = 0.84</a:t>
            </a:r>
          </a:p>
          <a:p>
            <a:r>
              <a:rPr lang="en-US" sz="1600" b="1" dirty="0">
                <a:solidFill>
                  <a:prstClr val="black"/>
                </a:solidFill>
              </a:rPr>
              <a:t> SV% = SV/PV = -300/1,860 = - 16%</a:t>
            </a:r>
            <a:endParaRPr lang="en-US" sz="1600" b="1" dirty="0" smtClean="0">
              <a:solidFill>
                <a:prstClr val="black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11967" y="873370"/>
            <a:ext cx="4155832" cy="4924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</a:rPr>
              <a:t> </a:t>
            </a:r>
            <a:r>
              <a:rPr lang="en-US" sz="1600" b="1" dirty="0" err="1" smtClean="0">
                <a:solidFill>
                  <a:prstClr val="black"/>
                </a:solidFill>
              </a:rPr>
              <a:t>EAC</a:t>
            </a:r>
            <a:r>
              <a:rPr lang="en-US" sz="1600" b="1" baseline="-25000" dirty="0" err="1" smtClean="0">
                <a:solidFill>
                  <a:prstClr val="black"/>
                </a:solidFill>
              </a:rPr>
              <a:t>time</a:t>
            </a:r>
            <a:r>
              <a:rPr lang="en-US" sz="1600" b="1" dirty="0" smtClean="0">
                <a:solidFill>
                  <a:prstClr val="black"/>
                </a:solidFill>
              </a:rPr>
              <a:t> = Baseline Time/SPI = 30/0.84 = 38</a:t>
            </a:r>
          </a:p>
          <a:p>
            <a:r>
              <a:rPr lang="en-US" sz="1600" b="1" dirty="0" smtClean="0">
                <a:solidFill>
                  <a:prstClr val="black"/>
                </a:solidFill>
              </a:rPr>
              <a:t> </a:t>
            </a:r>
            <a:r>
              <a:rPr lang="en-US" sz="1600" b="1" dirty="0" err="1" smtClean="0">
                <a:solidFill>
                  <a:prstClr val="black"/>
                </a:solidFill>
              </a:rPr>
              <a:t>EAC</a:t>
            </a:r>
            <a:r>
              <a:rPr lang="en-US" sz="1600" b="1" baseline="-25000" dirty="0" err="1" smtClean="0">
                <a:solidFill>
                  <a:prstClr val="black"/>
                </a:solidFill>
              </a:rPr>
              <a:t>cost</a:t>
            </a:r>
            <a:r>
              <a:rPr lang="en-US" sz="1600" b="1" dirty="0" smtClean="0">
                <a:solidFill>
                  <a:prstClr val="black"/>
                </a:solidFill>
              </a:rPr>
              <a:t> </a:t>
            </a:r>
            <a:r>
              <a:rPr lang="en-US" sz="1600" b="1" dirty="0">
                <a:solidFill>
                  <a:prstClr val="black"/>
                </a:solidFill>
              </a:rPr>
              <a:t>= Baseline </a:t>
            </a:r>
            <a:r>
              <a:rPr lang="en-US" sz="1600" b="1" dirty="0" smtClean="0">
                <a:solidFill>
                  <a:prstClr val="black"/>
                </a:solidFill>
              </a:rPr>
              <a:t>Cost/CPI </a:t>
            </a:r>
            <a:r>
              <a:rPr lang="en-US" sz="1600" b="1" dirty="0">
                <a:solidFill>
                  <a:prstClr val="black"/>
                </a:solidFill>
              </a:rPr>
              <a:t>= </a:t>
            </a:r>
            <a:r>
              <a:rPr lang="en-US" sz="1600" b="1" dirty="0" smtClean="0">
                <a:solidFill>
                  <a:prstClr val="black"/>
                </a:solidFill>
              </a:rPr>
              <a:t>3,000/0.87 = 3,448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Chart bld="series"/>
        </p:bldSub>
      </p:bldGraphic>
      <p:bldP spid="9" grpId="0" animBg="1"/>
      <p:bldP spid="13" grpId="0" animBg="1"/>
      <p:bldP spid="17" grpId="0"/>
      <p:bldP spid="18" grpId="0"/>
      <p:bldP spid="19" grpId="0"/>
      <p:bldP spid="20" grpId="0"/>
      <p:bldP spid="21" grpId="0"/>
      <p:bldP spid="11" grpId="0" animBg="1"/>
      <p:bldP spid="45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9192</TotalTime>
  <Words>2690</Words>
  <Application>Microsoft Office PowerPoint</Application>
  <PresentationFormat>On-screen Show (4:3)</PresentationFormat>
  <Paragraphs>765</Paragraphs>
  <Slides>22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Arial Narrow</vt:lpstr>
      <vt:lpstr>Calibri</vt:lpstr>
      <vt:lpstr>Wingdings</vt:lpstr>
      <vt:lpstr>Office Theme</vt:lpstr>
      <vt:lpstr>1_Office Theme</vt:lpstr>
      <vt:lpstr>Earned Value Management</vt:lpstr>
      <vt:lpstr> Earned Value Management (EVM)</vt:lpstr>
      <vt:lpstr> When to EVA?</vt:lpstr>
      <vt:lpstr> Simple Project</vt:lpstr>
      <vt:lpstr>Simple Project</vt:lpstr>
      <vt:lpstr> EVA of the Project on completion of Activity A</vt:lpstr>
      <vt:lpstr> EVA of the Project on completion of Activity B</vt:lpstr>
      <vt:lpstr> EVA of the Project on completion of Activities C&amp;G </vt:lpstr>
      <vt:lpstr>EVM Graphics</vt:lpstr>
      <vt:lpstr>Finding Variances &amp; Indices – Basic leading Questions</vt:lpstr>
      <vt:lpstr>EVM Graphics - Tracking Variances &amp; Indices</vt:lpstr>
      <vt:lpstr>Further Look at the EAC(Cost) </vt:lpstr>
      <vt:lpstr> EVM – Another Simplified Example</vt:lpstr>
      <vt:lpstr>EVM Cost Performance - Simplified Example</vt:lpstr>
      <vt:lpstr>EVM Cost Performance - Simplified Example</vt:lpstr>
      <vt:lpstr>EVM Cost Performance - Simplified Example</vt:lpstr>
      <vt:lpstr>EAC(Cost) in the Last Example</vt:lpstr>
      <vt:lpstr>Finding EV &amp; PV from Narrative when taking Uniform Rates</vt:lpstr>
      <vt:lpstr>Finding EV &amp; PV when taking Uniform Rates</vt:lpstr>
      <vt:lpstr>EVM - General Template for Schedule &amp; Cost Monitoring, Evaluation &amp; Forecast</vt:lpstr>
      <vt:lpstr> EVM for Cost Performance – Present Status</vt:lpstr>
      <vt:lpstr> EVM for Cost Performance – Forecast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BU’s HEC Ranking</dc:title>
  <dc:creator>Pro-Rector</dc:creator>
  <cp:lastModifiedBy>01-198131-072</cp:lastModifiedBy>
  <cp:revision>1195</cp:revision>
  <cp:lastPrinted>2014-09-05T12:27:57Z</cp:lastPrinted>
  <dcterms:created xsi:type="dcterms:W3CDTF">2006-08-16T00:00:00Z</dcterms:created>
  <dcterms:modified xsi:type="dcterms:W3CDTF">2016-01-31T11:01:19Z</dcterms:modified>
</cp:coreProperties>
</file>